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89" r:id="rId4"/>
    <p:sldId id="290" r:id="rId5"/>
    <p:sldId id="258" r:id="rId6"/>
    <p:sldId id="259" r:id="rId7"/>
    <p:sldId id="280" r:id="rId8"/>
    <p:sldId id="274" r:id="rId9"/>
    <p:sldId id="276" r:id="rId10"/>
    <p:sldId id="277" r:id="rId11"/>
    <p:sldId id="288" r:id="rId12"/>
    <p:sldId id="287" r:id="rId13"/>
    <p:sldId id="272" r:id="rId14"/>
    <p:sldId id="286"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2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514F15-DEE7-4D56-B79D-1B562AAF5FD4}" type="doc">
      <dgm:prSet loTypeId="urn:microsoft.com/office/officeart/2005/8/layout/hProcess9" loCatId="process" qsTypeId="urn:microsoft.com/office/officeart/2005/8/quickstyle/3d1" qsCatId="3D" csTypeId="urn:microsoft.com/office/officeart/2005/8/colors/colorful5" csCatId="colorful" phldr="1"/>
      <dgm:spPr/>
      <dgm:t>
        <a:bodyPr/>
        <a:lstStyle/>
        <a:p>
          <a:endParaRPr lang="es-MX"/>
        </a:p>
      </dgm:t>
    </dgm:pt>
    <dgm:pt modelId="{D5F21986-73AF-4420-B58C-CFD17D352CA8}">
      <dgm:prSet custT="1"/>
      <dgm:spPr>
        <a:solidFill>
          <a:schemeClr val="accent4"/>
        </a:solidFill>
      </dgm:spPr>
      <dgm:t>
        <a:bodyPr/>
        <a:lstStyle/>
        <a:p>
          <a:pPr rtl="0"/>
          <a:r>
            <a:rPr lang="es-MX" sz="1400" dirty="0" smtClean="0">
              <a:solidFill>
                <a:schemeClr val="tx1"/>
              </a:solidFill>
            </a:rPr>
            <a:t>EXTRAÑO- CANDIDATO</a:t>
          </a:r>
          <a:endParaRPr lang="es-MX" sz="1400" dirty="0">
            <a:solidFill>
              <a:schemeClr val="tx1"/>
            </a:solidFill>
          </a:endParaRPr>
        </a:p>
      </dgm:t>
    </dgm:pt>
    <dgm:pt modelId="{00077C41-BA3D-49DD-8B52-AD2EFE84EA6B}" type="parTrans" cxnId="{E5734C89-4A53-4440-86B7-B0772205D017}">
      <dgm:prSet/>
      <dgm:spPr/>
      <dgm:t>
        <a:bodyPr/>
        <a:lstStyle/>
        <a:p>
          <a:endParaRPr lang="es-MX">
            <a:solidFill>
              <a:schemeClr val="tx1"/>
            </a:solidFill>
          </a:endParaRPr>
        </a:p>
      </dgm:t>
    </dgm:pt>
    <dgm:pt modelId="{655E2D88-F4FE-4DFC-BD6B-10269B832513}" type="sibTrans" cxnId="{E5734C89-4A53-4440-86B7-B0772205D017}">
      <dgm:prSet/>
      <dgm:spPr/>
      <dgm:t>
        <a:bodyPr/>
        <a:lstStyle/>
        <a:p>
          <a:endParaRPr lang="es-MX">
            <a:solidFill>
              <a:schemeClr val="tx1"/>
            </a:solidFill>
          </a:endParaRPr>
        </a:p>
      </dgm:t>
    </dgm:pt>
    <dgm:pt modelId="{450FF7D0-253F-4743-9E51-29F15A34C348}">
      <dgm:prSet/>
      <dgm:spPr/>
      <dgm:t>
        <a:bodyPr/>
        <a:lstStyle/>
        <a:p>
          <a:pPr rtl="0"/>
          <a:r>
            <a:rPr lang="es-MX" dirty="0" smtClean="0">
              <a:solidFill>
                <a:schemeClr val="tx1"/>
              </a:solidFill>
            </a:rPr>
            <a:t>BUEN CANDIDATO-CONTRATACION</a:t>
          </a:r>
          <a:endParaRPr lang="es-MX" dirty="0">
            <a:solidFill>
              <a:schemeClr val="tx1"/>
            </a:solidFill>
          </a:endParaRPr>
        </a:p>
      </dgm:t>
    </dgm:pt>
    <dgm:pt modelId="{AC1FC7E1-710C-47E6-B19D-2650A2981D16}" type="parTrans" cxnId="{1E9881E3-C8EC-4289-8980-D32BA5124402}">
      <dgm:prSet/>
      <dgm:spPr/>
      <dgm:t>
        <a:bodyPr/>
        <a:lstStyle/>
        <a:p>
          <a:endParaRPr lang="es-MX">
            <a:solidFill>
              <a:schemeClr val="tx1"/>
            </a:solidFill>
          </a:endParaRPr>
        </a:p>
      </dgm:t>
    </dgm:pt>
    <dgm:pt modelId="{DDF6EA56-9D90-42B7-890E-0683B5188693}" type="sibTrans" cxnId="{1E9881E3-C8EC-4289-8980-D32BA5124402}">
      <dgm:prSet/>
      <dgm:spPr/>
      <dgm:t>
        <a:bodyPr/>
        <a:lstStyle/>
        <a:p>
          <a:endParaRPr lang="es-MX">
            <a:solidFill>
              <a:schemeClr val="tx1"/>
            </a:solidFill>
          </a:endParaRPr>
        </a:p>
      </dgm:t>
    </dgm:pt>
    <dgm:pt modelId="{62A24892-B379-4320-A544-11E9018494A9}">
      <dgm:prSet/>
      <dgm:spPr/>
      <dgm:t>
        <a:bodyPr/>
        <a:lstStyle/>
        <a:p>
          <a:pPr rtl="0"/>
          <a:r>
            <a:rPr lang="es-MX" dirty="0" smtClean="0">
              <a:solidFill>
                <a:schemeClr val="tx1"/>
              </a:solidFill>
            </a:rPr>
            <a:t>EMPLEADO-BUEN EMPLEADO.</a:t>
          </a:r>
          <a:endParaRPr lang="es-MX" dirty="0">
            <a:solidFill>
              <a:schemeClr val="tx1"/>
            </a:solidFill>
          </a:endParaRPr>
        </a:p>
      </dgm:t>
    </dgm:pt>
    <dgm:pt modelId="{C97DD6F2-5740-4A1C-9B56-B821FA9BAC24}" type="parTrans" cxnId="{81B58A36-4996-46A5-8FE8-88E60EA33CF6}">
      <dgm:prSet/>
      <dgm:spPr/>
      <dgm:t>
        <a:bodyPr/>
        <a:lstStyle/>
        <a:p>
          <a:endParaRPr lang="es-MX">
            <a:solidFill>
              <a:schemeClr val="tx1"/>
            </a:solidFill>
          </a:endParaRPr>
        </a:p>
      </dgm:t>
    </dgm:pt>
    <dgm:pt modelId="{846CA504-F36A-4753-B25B-55C803FDAF7C}" type="sibTrans" cxnId="{81B58A36-4996-46A5-8FE8-88E60EA33CF6}">
      <dgm:prSet/>
      <dgm:spPr/>
      <dgm:t>
        <a:bodyPr/>
        <a:lstStyle/>
        <a:p>
          <a:endParaRPr lang="es-MX">
            <a:solidFill>
              <a:schemeClr val="tx1"/>
            </a:solidFill>
          </a:endParaRPr>
        </a:p>
      </dgm:t>
    </dgm:pt>
    <dgm:pt modelId="{85192511-6F8B-49BA-950D-63AC4A559EC8}">
      <dgm:prSet/>
      <dgm:spPr/>
      <dgm:t>
        <a:bodyPr/>
        <a:lstStyle/>
        <a:p>
          <a:r>
            <a:rPr lang="es-MX" b="1" u="none" dirty="0" smtClean="0">
              <a:solidFill>
                <a:schemeClr val="tx1"/>
              </a:solidFill>
            </a:rPr>
            <a:t>CANDIDATO-SELECCION</a:t>
          </a:r>
          <a:endParaRPr lang="es-MX" b="1" u="none" dirty="0">
            <a:solidFill>
              <a:schemeClr val="tx1"/>
            </a:solidFill>
          </a:endParaRPr>
        </a:p>
      </dgm:t>
    </dgm:pt>
    <dgm:pt modelId="{59B95E51-A4B7-47B1-8E6B-4E8D3F88117E}" type="parTrans" cxnId="{1AA615DC-CB5D-4B86-8308-89ECBDE9CDA6}">
      <dgm:prSet/>
      <dgm:spPr/>
      <dgm:t>
        <a:bodyPr/>
        <a:lstStyle/>
        <a:p>
          <a:endParaRPr lang="es-MX"/>
        </a:p>
      </dgm:t>
    </dgm:pt>
    <dgm:pt modelId="{9E1E7BD2-9725-4C2D-93D3-D4426695E395}" type="sibTrans" cxnId="{1AA615DC-CB5D-4B86-8308-89ECBDE9CDA6}">
      <dgm:prSet/>
      <dgm:spPr/>
      <dgm:t>
        <a:bodyPr/>
        <a:lstStyle/>
        <a:p>
          <a:endParaRPr lang="es-MX"/>
        </a:p>
      </dgm:t>
    </dgm:pt>
    <dgm:pt modelId="{3810FF92-88E0-4131-B8FF-262C1638EAE6}" type="pres">
      <dgm:prSet presAssocID="{9B514F15-DEE7-4D56-B79D-1B562AAF5FD4}" presName="CompostProcess" presStyleCnt="0">
        <dgm:presLayoutVars>
          <dgm:dir/>
          <dgm:resizeHandles val="exact"/>
        </dgm:presLayoutVars>
      </dgm:prSet>
      <dgm:spPr/>
      <dgm:t>
        <a:bodyPr/>
        <a:lstStyle/>
        <a:p>
          <a:endParaRPr lang="es-MX"/>
        </a:p>
      </dgm:t>
    </dgm:pt>
    <dgm:pt modelId="{BD882979-C5F2-4EC8-A82A-B40C4778D86D}" type="pres">
      <dgm:prSet presAssocID="{9B514F15-DEE7-4D56-B79D-1B562AAF5FD4}" presName="arrow" presStyleLbl="bgShp" presStyleIdx="0" presStyleCnt="1"/>
      <dgm:spPr/>
    </dgm:pt>
    <dgm:pt modelId="{AA3900F9-4A71-4DF8-90C2-E5624B6DF484}" type="pres">
      <dgm:prSet presAssocID="{9B514F15-DEE7-4D56-B79D-1B562AAF5FD4}" presName="linearProcess" presStyleCnt="0"/>
      <dgm:spPr/>
    </dgm:pt>
    <dgm:pt modelId="{316E39E2-5994-42B2-AAE3-1FB4C57C3F81}" type="pres">
      <dgm:prSet presAssocID="{D5F21986-73AF-4420-B58C-CFD17D352CA8}" presName="textNode" presStyleLbl="node1" presStyleIdx="0" presStyleCnt="4">
        <dgm:presLayoutVars>
          <dgm:bulletEnabled val="1"/>
        </dgm:presLayoutVars>
      </dgm:prSet>
      <dgm:spPr/>
      <dgm:t>
        <a:bodyPr/>
        <a:lstStyle/>
        <a:p>
          <a:endParaRPr lang="es-MX"/>
        </a:p>
      </dgm:t>
    </dgm:pt>
    <dgm:pt modelId="{F7886320-EA3B-47FE-A571-5AEE578EA5F4}" type="pres">
      <dgm:prSet presAssocID="{655E2D88-F4FE-4DFC-BD6B-10269B832513}" presName="sibTrans" presStyleCnt="0"/>
      <dgm:spPr/>
    </dgm:pt>
    <dgm:pt modelId="{5374049E-6A81-4013-9871-CED9CFE33C03}" type="pres">
      <dgm:prSet presAssocID="{85192511-6F8B-49BA-950D-63AC4A559EC8}" presName="textNode" presStyleLbl="node1" presStyleIdx="1" presStyleCnt="4" custScaleX="102793" custScaleY="87500">
        <dgm:presLayoutVars>
          <dgm:bulletEnabled val="1"/>
        </dgm:presLayoutVars>
      </dgm:prSet>
      <dgm:spPr/>
      <dgm:t>
        <a:bodyPr/>
        <a:lstStyle/>
        <a:p>
          <a:endParaRPr lang="es-MX"/>
        </a:p>
      </dgm:t>
    </dgm:pt>
    <dgm:pt modelId="{74E812A3-5C76-4B21-BE52-1B333D7452E1}" type="pres">
      <dgm:prSet presAssocID="{9E1E7BD2-9725-4C2D-93D3-D4426695E395}" presName="sibTrans" presStyleCnt="0"/>
      <dgm:spPr/>
    </dgm:pt>
    <dgm:pt modelId="{E6E47BF2-F794-4BAA-BE40-52DE589A2CF2}" type="pres">
      <dgm:prSet presAssocID="{450FF7D0-253F-4743-9E51-29F15A34C348}" presName="textNode" presStyleLbl="node1" presStyleIdx="2" presStyleCnt="4">
        <dgm:presLayoutVars>
          <dgm:bulletEnabled val="1"/>
        </dgm:presLayoutVars>
      </dgm:prSet>
      <dgm:spPr/>
      <dgm:t>
        <a:bodyPr/>
        <a:lstStyle/>
        <a:p>
          <a:endParaRPr lang="es-MX"/>
        </a:p>
      </dgm:t>
    </dgm:pt>
    <dgm:pt modelId="{A648BC7B-218D-4A5E-8E3B-A97315FD6186}" type="pres">
      <dgm:prSet presAssocID="{DDF6EA56-9D90-42B7-890E-0683B5188693}" presName="sibTrans" presStyleCnt="0"/>
      <dgm:spPr/>
    </dgm:pt>
    <dgm:pt modelId="{BE0B2E18-180C-4CB9-98DC-49901B521CB5}" type="pres">
      <dgm:prSet presAssocID="{62A24892-B379-4320-A544-11E9018494A9}" presName="textNode" presStyleLbl="node1" presStyleIdx="3" presStyleCnt="4">
        <dgm:presLayoutVars>
          <dgm:bulletEnabled val="1"/>
        </dgm:presLayoutVars>
      </dgm:prSet>
      <dgm:spPr/>
      <dgm:t>
        <a:bodyPr/>
        <a:lstStyle/>
        <a:p>
          <a:endParaRPr lang="es-MX"/>
        </a:p>
      </dgm:t>
    </dgm:pt>
  </dgm:ptLst>
  <dgm:cxnLst>
    <dgm:cxn modelId="{BD89A189-647D-45F2-A1B4-5C9D98CA25B0}" type="presOf" srcId="{450FF7D0-253F-4743-9E51-29F15A34C348}" destId="{E6E47BF2-F794-4BAA-BE40-52DE589A2CF2}" srcOrd="0" destOrd="0" presId="urn:microsoft.com/office/officeart/2005/8/layout/hProcess9"/>
    <dgm:cxn modelId="{7B98F5EB-0B9A-4456-A4B9-78C22817625E}" type="presOf" srcId="{85192511-6F8B-49BA-950D-63AC4A559EC8}" destId="{5374049E-6A81-4013-9871-CED9CFE33C03}" srcOrd="0" destOrd="0" presId="urn:microsoft.com/office/officeart/2005/8/layout/hProcess9"/>
    <dgm:cxn modelId="{6EE9FC30-F6BF-44D5-A952-7A55C20862D8}" type="presOf" srcId="{9B514F15-DEE7-4D56-B79D-1B562AAF5FD4}" destId="{3810FF92-88E0-4131-B8FF-262C1638EAE6}" srcOrd="0" destOrd="0" presId="urn:microsoft.com/office/officeart/2005/8/layout/hProcess9"/>
    <dgm:cxn modelId="{14968E56-BFBD-4E9C-83D1-03865EBF1406}" type="presOf" srcId="{D5F21986-73AF-4420-B58C-CFD17D352CA8}" destId="{316E39E2-5994-42B2-AAE3-1FB4C57C3F81}" srcOrd="0" destOrd="0" presId="urn:microsoft.com/office/officeart/2005/8/layout/hProcess9"/>
    <dgm:cxn modelId="{81B58A36-4996-46A5-8FE8-88E60EA33CF6}" srcId="{9B514F15-DEE7-4D56-B79D-1B562AAF5FD4}" destId="{62A24892-B379-4320-A544-11E9018494A9}" srcOrd="3" destOrd="0" parTransId="{C97DD6F2-5740-4A1C-9B56-B821FA9BAC24}" sibTransId="{846CA504-F36A-4753-B25B-55C803FDAF7C}"/>
    <dgm:cxn modelId="{1AA615DC-CB5D-4B86-8308-89ECBDE9CDA6}" srcId="{9B514F15-DEE7-4D56-B79D-1B562AAF5FD4}" destId="{85192511-6F8B-49BA-950D-63AC4A559EC8}" srcOrd="1" destOrd="0" parTransId="{59B95E51-A4B7-47B1-8E6B-4E8D3F88117E}" sibTransId="{9E1E7BD2-9725-4C2D-93D3-D4426695E395}"/>
    <dgm:cxn modelId="{E5734C89-4A53-4440-86B7-B0772205D017}" srcId="{9B514F15-DEE7-4D56-B79D-1B562AAF5FD4}" destId="{D5F21986-73AF-4420-B58C-CFD17D352CA8}" srcOrd="0" destOrd="0" parTransId="{00077C41-BA3D-49DD-8B52-AD2EFE84EA6B}" sibTransId="{655E2D88-F4FE-4DFC-BD6B-10269B832513}"/>
    <dgm:cxn modelId="{1E9881E3-C8EC-4289-8980-D32BA5124402}" srcId="{9B514F15-DEE7-4D56-B79D-1B562AAF5FD4}" destId="{450FF7D0-253F-4743-9E51-29F15A34C348}" srcOrd="2" destOrd="0" parTransId="{AC1FC7E1-710C-47E6-B19D-2650A2981D16}" sibTransId="{DDF6EA56-9D90-42B7-890E-0683B5188693}"/>
    <dgm:cxn modelId="{8A7B917E-8732-4FC6-BA85-79D54336AF2F}" type="presOf" srcId="{62A24892-B379-4320-A544-11E9018494A9}" destId="{BE0B2E18-180C-4CB9-98DC-49901B521CB5}" srcOrd="0" destOrd="0" presId="urn:microsoft.com/office/officeart/2005/8/layout/hProcess9"/>
    <dgm:cxn modelId="{37B226D8-5FF1-4F58-8371-30466D660FA1}" type="presParOf" srcId="{3810FF92-88E0-4131-B8FF-262C1638EAE6}" destId="{BD882979-C5F2-4EC8-A82A-B40C4778D86D}" srcOrd="0" destOrd="0" presId="urn:microsoft.com/office/officeart/2005/8/layout/hProcess9"/>
    <dgm:cxn modelId="{18E47EE9-AA47-466F-8BA8-0ECF2A177D9E}" type="presParOf" srcId="{3810FF92-88E0-4131-B8FF-262C1638EAE6}" destId="{AA3900F9-4A71-4DF8-90C2-E5624B6DF484}" srcOrd="1" destOrd="0" presId="urn:microsoft.com/office/officeart/2005/8/layout/hProcess9"/>
    <dgm:cxn modelId="{06BE11B8-8C04-403B-9081-E4DAEE47F1EA}" type="presParOf" srcId="{AA3900F9-4A71-4DF8-90C2-E5624B6DF484}" destId="{316E39E2-5994-42B2-AAE3-1FB4C57C3F81}" srcOrd="0" destOrd="0" presId="urn:microsoft.com/office/officeart/2005/8/layout/hProcess9"/>
    <dgm:cxn modelId="{B1A8A651-3B4C-48AF-817E-8A0B24F22BCC}" type="presParOf" srcId="{AA3900F9-4A71-4DF8-90C2-E5624B6DF484}" destId="{F7886320-EA3B-47FE-A571-5AEE578EA5F4}" srcOrd="1" destOrd="0" presId="urn:microsoft.com/office/officeart/2005/8/layout/hProcess9"/>
    <dgm:cxn modelId="{41482A3E-25F4-409C-9A58-DF19B0120FDE}" type="presParOf" srcId="{AA3900F9-4A71-4DF8-90C2-E5624B6DF484}" destId="{5374049E-6A81-4013-9871-CED9CFE33C03}" srcOrd="2" destOrd="0" presId="urn:microsoft.com/office/officeart/2005/8/layout/hProcess9"/>
    <dgm:cxn modelId="{E48944CD-F67D-4A60-BED4-6A3C15566DC9}" type="presParOf" srcId="{AA3900F9-4A71-4DF8-90C2-E5624B6DF484}" destId="{74E812A3-5C76-4B21-BE52-1B333D7452E1}" srcOrd="3" destOrd="0" presId="urn:microsoft.com/office/officeart/2005/8/layout/hProcess9"/>
    <dgm:cxn modelId="{38474A4F-18D8-45A4-90AA-21848339AE70}" type="presParOf" srcId="{AA3900F9-4A71-4DF8-90C2-E5624B6DF484}" destId="{E6E47BF2-F794-4BAA-BE40-52DE589A2CF2}" srcOrd="4" destOrd="0" presId="urn:microsoft.com/office/officeart/2005/8/layout/hProcess9"/>
    <dgm:cxn modelId="{8EBACE68-B394-47F3-B86D-DA6AE86417CF}" type="presParOf" srcId="{AA3900F9-4A71-4DF8-90C2-E5624B6DF484}" destId="{A648BC7B-218D-4A5E-8E3B-A97315FD6186}" srcOrd="5" destOrd="0" presId="urn:microsoft.com/office/officeart/2005/8/layout/hProcess9"/>
    <dgm:cxn modelId="{0BC997F1-3828-4736-A278-1F2EFA276186}" type="presParOf" srcId="{AA3900F9-4A71-4DF8-90C2-E5624B6DF484}" destId="{BE0B2E18-180C-4CB9-98DC-49901B521CB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0BA961-2C8E-4F76-A25F-D13311AFB4A3}" type="doc">
      <dgm:prSet loTypeId="urn:microsoft.com/office/officeart/2005/8/layout/pyramid2" loCatId="pyramid" qsTypeId="urn:microsoft.com/office/officeart/2005/8/quickstyle/3d1" qsCatId="3D" csTypeId="urn:microsoft.com/office/officeart/2005/8/colors/colorful2" csCatId="colorful" phldr="1"/>
      <dgm:spPr/>
      <dgm:t>
        <a:bodyPr/>
        <a:lstStyle/>
        <a:p>
          <a:endParaRPr lang="es-MX"/>
        </a:p>
      </dgm:t>
    </dgm:pt>
    <dgm:pt modelId="{CD4E41CA-B3FD-43A7-AB1E-78CAE7C84B51}">
      <dgm:prSet>
        <dgm:style>
          <a:lnRef idx="1">
            <a:schemeClr val="accent4"/>
          </a:lnRef>
          <a:fillRef idx="2">
            <a:schemeClr val="accent4"/>
          </a:fillRef>
          <a:effectRef idx="1">
            <a:schemeClr val="accent4"/>
          </a:effectRef>
          <a:fontRef idx="minor">
            <a:schemeClr val="dk1"/>
          </a:fontRef>
        </dgm:style>
      </dgm:prSet>
      <dgm:spPr/>
      <dgm:t>
        <a:bodyPr/>
        <a:lstStyle/>
        <a:p>
          <a:pPr rtl="0"/>
          <a:endParaRPr lang="es-MX" dirty="0" smtClean="0">
            <a:solidFill>
              <a:schemeClr val="tx1"/>
            </a:solidFill>
          </a:endParaRPr>
        </a:p>
        <a:p>
          <a:pPr rtl="0"/>
          <a:r>
            <a:rPr lang="es-MX" dirty="0" smtClean="0">
              <a:solidFill>
                <a:schemeClr val="tx1"/>
              </a:solidFill>
            </a:rPr>
            <a:t>Objetivos Funcionales</a:t>
          </a:r>
        </a:p>
        <a:p>
          <a:pPr rtl="0"/>
          <a:r>
            <a:rPr lang="es-MX" dirty="0" smtClean="0">
              <a:solidFill>
                <a:schemeClr val="tx1"/>
              </a:solidFill>
            </a:rPr>
            <a:t>Funciones de las áreas funcionales de la organización.</a:t>
          </a:r>
          <a:endParaRPr lang="es-MX" dirty="0">
            <a:solidFill>
              <a:schemeClr val="tx1"/>
            </a:solidFill>
          </a:endParaRPr>
        </a:p>
      </dgm:t>
    </dgm:pt>
    <dgm:pt modelId="{2FF714D2-7CB3-4C3A-A72F-4EB372363DE0}" type="parTrans" cxnId="{955781A4-09DC-47BB-9660-4BE0DEB6AD26}">
      <dgm:prSet/>
      <dgm:spPr/>
      <dgm:t>
        <a:bodyPr/>
        <a:lstStyle/>
        <a:p>
          <a:endParaRPr lang="es-MX"/>
        </a:p>
      </dgm:t>
    </dgm:pt>
    <dgm:pt modelId="{14131FD2-43A9-46AE-A719-335F462C984A}" type="sibTrans" cxnId="{955781A4-09DC-47BB-9660-4BE0DEB6AD26}">
      <dgm:prSet/>
      <dgm:spPr/>
      <dgm:t>
        <a:bodyPr/>
        <a:lstStyle/>
        <a:p>
          <a:endParaRPr lang="es-MX"/>
        </a:p>
      </dgm:t>
    </dgm:pt>
    <dgm:pt modelId="{CE22B335-BF74-4D4F-AD21-E0069630CF53}">
      <dgm:prSet/>
      <dgm:spPr/>
      <dgm:t>
        <a:bodyPr/>
        <a:lstStyle/>
        <a:p>
          <a:pPr rtl="0"/>
          <a:r>
            <a:rPr lang="es-MX" dirty="0" smtClean="0">
              <a:solidFill>
                <a:schemeClr val="tx1"/>
              </a:solidFill>
            </a:rPr>
            <a:t>Objetivos  Organizacionales</a:t>
          </a:r>
        </a:p>
        <a:p>
          <a:pPr rtl="0"/>
          <a:r>
            <a:rPr lang="es-MX" dirty="0" smtClean="0">
              <a:solidFill>
                <a:schemeClr val="tx1"/>
              </a:solidFill>
            </a:rPr>
            <a:t>Control dentro de las funciones directivas y administrativas.</a:t>
          </a:r>
          <a:endParaRPr lang="es-MX" dirty="0">
            <a:solidFill>
              <a:schemeClr val="tx1"/>
            </a:solidFill>
          </a:endParaRPr>
        </a:p>
      </dgm:t>
    </dgm:pt>
    <dgm:pt modelId="{2FBB5ED1-E95F-43DF-B36F-6B3E6DF8BAE8}" type="parTrans" cxnId="{A8258951-281E-433C-AA7A-EDA0E8BA35BF}">
      <dgm:prSet/>
      <dgm:spPr/>
      <dgm:t>
        <a:bodyPr/>
        <a:lstStyle/>
        <a:p>
          <a:endParaRPr lang="es-MX"/>
        </a:p>
      </dgm:t>
    </dgm:pt>
    <dgm:pt modelId="{57BD63F3-9769-43C1-93FC-4BD64A77FC5F}" type="sibTrans" cxnId="{A8258951-281E-433C-AA7A-EDA0E8BA35BF}">
      <dgm:prSet/>
      <dgm:spPr/>
      <dgm:t>
        <a:bodyPr/>
        <a:lstStyle/>
        <a:p>
          <a:endParaRPr lang="es-MX"/>
        </a:p>
      </dgm:t>
    </dgm:pt>
    <dgm:pt modelId="{403F1DE7-FCD7-4BC9-9584-6B3710E10B39}" type="pres">
      <dgm:prSet presAssocID="{4F0BA961-2C8E-4F76-A25F-D13311AFB4A3}" presName="compositeShape" presStyleCnt="0">
        <dgm:presLayoutVars>
          <dgm:dir/>
          <dgm:resizeHandles/>
        </dgm:presLayoutVars>
      </dgm:prSet>
      <dgm:spPr/>
      <dgm:t>
        <a:bodyPr/>
        <a:lstStyle/>
        <a:p>
          <a:endParaRPr lang="es-MX"/>
        </a:p>
      </dgm:t>
    </dgm:pt>
    <dgm:pt modelId="{4EFBA925-6DD8-4D03-B582-0C17AD0ACB10}" type="pres">
      <dgm:prSet presAssocID="{4F0BA961-2C8E-4F76-A25F-D13311AFB4A3}" presName="pyramid" presStyleLbl="node1" presStyleIdx="0" presStyleCnt="1"/>
      <dgm:spPr/>
    </dgm:pt>
    <dgm:pt modelId="{E571CC99-5A2B-4560-AFED-53CF0C41C617}" type="pres">
      <dgm:prSet presAssocID="{4F0BA961-2C8E-4F76-A25F-D13311AFB4A3}" presName="theList" presStyleCnt="0"/>
      <dgm:spPr/>
    </dgm:pt>
    <dgm:pt modelId="{D4BF9D73-768A-42FE-A668-17C66A1D4808}" type="pres">
      <dgm:prSet presAssocID="{CD4E41CA-B3FD-43A7-AB1E-78CAE7C84B51}" presName="aNode" presStyleLbl="fgAcc1" presStyleIdx="0" presStyleCnt="2" custScaleX="68464" custScaleY="70150" custLinFactY="-8579" custLinFactNeighborX="23005" custLinFactNeighborY="-100000">
        <dgm:presLayoutVars>
          <dgm:bulletEnabled val="1"/>
        </dgm:presLayoutVars>
      </dgm:prSet>
      <dgm:spPr/>
      <dgm:t>
        <a:bodyPr/>
        <a:lstStyle/>
        <a:p>
          <a:endParaRPr lang="es-MX"/>
        </a:p>
      </dgm:t>
    </dgm:pt>
    <dgm:pt modelId="{C88D8DDC-9128-46D2-A153-7F0879442456}" type="pres">
      <dgm:prSet presAssocID="{CD4E41CA-B3FD-43A7-AB1E-78CAE7C84B51}" presName="aSpace" presStyleCnt="0"/>
      <dgm:spPr/>
    </dgm:pt>
    <dgm:pt modelId="{87B885BB-DBFC-4EE8-B334-52307536965C}" type="pres">
      <dgm:prSet presAssocID="{CE22B335-BF74-4D4F-AD21-E0069630CF53}" presName="aNode" presStyleLbl="fgAcc1" presStyleIdx="1" presStyleCnt="2" custScaleX="80811" custScaleY="66545" custLinFactY="-7169" custLinFactNeighborX="19812" custLinFactNeighborY="-100000">
        <dgm:presLayoutVars>
          <dgm:bulletEnabled val="1"/>
        </dgm:presLayoutVars>
      </dgm:prSet>
      <dgm:spPr/>
      <dgm:t>
        <a:bodyPr/>
        <a:lstStyle/>
        <a:p>
          <a:endParaRPr lang="es-MX"/>
        </a:p>
      </dgm:t>
    </dgm:pt>
    <dgm:pt modelId="{C1A0CC29-9383-4D26-A25A-83C0A79F82A9}" type="pres">
      <dgm:prSet presAssocID="{CE22B335-BF74-4D4F-AD21-E0069630CF53}" presName="aSpace" presStyleCnt="0"/>
      <dgm:spPr/>
    </dgm:pt>
  </dgm:ptLst>
  <dgm:cxnLst>
    <dgm:cxn modelId="{54AD4C48-223A-4A83-8426-54D26AEAFECD}" type="presOf" srcId="{4F0BA961-2C8E-4F76-A25F-D13311AFB4A3}" destId="{403F1DE7-FCD7-4BC9-9584-6B3710E10B39}" srcOrd="0" destOrd="0" presId="urn:microsoft.com/office/officeart/2005/8/layout/pyramid2"/>
    <dgm:cxn modelId="{955781A4-09DC-47BB-9660-4BE0DEB6AD26}" srcId="{4F0BA961-2C8E-4F76-A25F-D13311AFB4A3}" destId="{CD4E41CA-B3FD-43A7-AB1E-78CAE7C84B51}" srcOrd="0" destOrd="0" parTransId="{2FF714D2-7CB3-4C3A-A72F-4EB372363DE0}" sibTransId="{14131FD2-43A9-46AE-A719-335F462C984A}"/>
    <dgm:cxn modelId="{CC1242DC-BF71-4F0F-8EF3-B56F0C75E6BB}" type="presOf" srcId="{CD4E41CA-B3FD-43A7-AB1E-78CAE7C84B51}" destId="{D4BF9D73-768A-42FE-A668-17C66A1D4808}" srcOrd="0" destOrd="0" presId="urn:microsoft.com/office/officeart/2005/8/layout/pyramid2"/>
    <dgm:cxn modelId="{A8258951-281E-433C-AA7A-EDA0E8BA35BF}" srcId="{4F0BA961-2C8E-4F76-A25F-D13311AFB4A3}" destId="{CE22B335-BF74-4D4F-AD21-E0069630CF53}" srcOrd="1" destOrd="0" parTransId="{2FBB5ED1-E95F-43DF-B36F-6B3E6DF8BAE8}" sibTransId="{57BD63F3-9769-43C1-93FC-4BD64A77FC5F}"/>
    <dgm:cxn modelId="{E6B17F2F-E770-4C9C-8426-88F8D6157EC8}" type="presOf" srcId="{CE22B335-BF74-4D4F-AD21-E0069630CF53}" destId="{87B885BB-DBFC-4EE8-B334-52307536965C}" srcOrd="0" destOrd="0" presId="urn:microsoft.com/office/officeart/2005/8/layout/pyramid2"/>
    <dgm:cxn modelId="{6645AE11-AE13-4B8A-935F-5185C91B9B2F}" type="presParOf" srcId="{403F1DE7-FCD7-4BC9-9584-6B3710E10B39}" destId="{4EFBA925-6DD8-4D03-B582-0C17AD0ACB10}" srcOrd="0" destOrd="0" presId="urn:microsoft.com/office/officeart/2005/8/layout/pyramid2"/>
    <dgm:cxn modelId="{42E1B201-1A8E-4555-8AFB-6A6CAAC3EFCD}" type="presParOf" srcId="{403F1DE7-FCD7-4BC9-9584-6B3710E10B39}" destId="{E571CC99-5A2B-4560-AFED-53CF0C41C617}" srcOrd="1" destOrd="0" presId="urn:microsoft.com/office/officeart/2005/8/layout/pyramid2"/>
    <dgm:cxn modelId="{502A4E4E-B3DD-4288-BD4F-C4197BC352AD}" type="presParOf" srcId="{E571CC99-5A2B-4560-AFED-53CF0C41C617}" destId="{D4BF9D73-768A-42FE-A668-17C66A1D4808}" srcOrd="0" destOrd="0" presId="urn:microsoft.com/office/officeart/2005/8/layout/pyramid2"/>
    <dgm:cxn modelId="{D9B2E0A1-191D-4B91-BD91-FF3D84FEE528}" type="presParOf" srcId="{E571CC99-5A2B-4560-AFED-53CF0C41C617}" destId="{C88D8DDC-9128-46D2-A153-7F0879442456}" srcOrd="1" destOrd="0" presId="urn:microsoft.com/office/officeart/2005/8/layout/pyramid2"/>
    <dgm:cxn modelId="{4E735BCE-E55B-4704-8B53-F26428B6EC3D}" type="presParOf" srcId="{E571CC99-5A2B-4560-AFED-53CF0C41C617}" destId="{87B885BB-DBFC-4EE8-B334-52307536965C}" srcOrd="2" destOrd="0" presId="urn:microsoft.com/office/officeart/2005/8/layout/pyramid2"/>
    <dgm:cxn modelId="{A7F4A7DA-02C2-4B4B-AA21-20E6023CB215}" type="presParOf" srcId="{E571CC99-5A2B-4560-AFED-53CF0C41C617}" destId="{C1A0CC29-9383-4D26-A25A-83C0A79F82A9}"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82979-C5F2-4EC8-A82A-B40C4778D86D}">
      <dsp:nvSpPr>
        <dsp:cNvPr id="0" name=""/>
        <dsp:cNvSpPr/>
      </dsp:nvSpPr>
      <dsp:spPr>
        <a:xfrm>
          <a:off x="496175" y="0"/>
          <a:ext cx="5623320" cy="2880320"/>
        </a:xfrm>
        <a:prstGeom prst="rightArrow">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316E39E2-5994-42B2-AAE3-1FB4C57C3F81}">
      <dsp:nvSpPr>
        <dsp:cNvPr id="0" name=""/>
        <dsp:cNvSpPr/>
      </dsp:nvSpPr>
      <dsp:spPr>
        <a:xfrm>
          <a:off x="1315" y="864096"/>
          <a:ext cx="1582850" cy="1152128"/>
        </a:xfrm>
        <a:prstGeom prst="roundRect">
          <a:avLst/>
        </a:prstGeom>
        <a:solidFill>
          <a:schemeClr val="accent4"/>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MX" sz="1400" kern="1200" dirty="0" smtClean="0">
              <a:solidFill>
                <a:schemeClr val="tx1"/>
              </a:solidFill>
            </a:rPr>
            <a:t>EXTRAÑO- CANDIDATO</a:t>
          </a:r>
          <a:endParaRPr lang="es-MX" sz="1400" kern="1200" dirty="0">
            <a:solidFill>
              <a:schemeClr val="tx1"/>
            </a:solidFill>
          </a:endParaRPr>
        </a:p>
      </dsp:txBody>
      <dsp:txXfrm>
        <a:off x="57557" y="920338"/>
        <a:ext cx="1470366" cy="1039644"/>
      </dsp:txXfrm>
    </dsp:sp>
    <dsp:sp modelId="{5374049E-6A81-4013-9871-CED9CFE33C03}">
      <dsp:nvSpPr>
        <dsp:cNvPr id="0" name=""/>
        <dsp:cNvSpPr/>
      </dsp:nvSpPr>
      <dsp:spPr>
        <a:xfrm>
          <a:off x="1663308" y="936104"/>
          <a:ext cx="1627059" cy="1008112"/>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u="none" kern="1200" dirty="0" smtClean="0">
              <a:solidFill>
                <a:schemeClr val="tx1"/>
              </a:solidFill>
            </a:rPr>
            <a:t>CANDIDATO-SELECCION</a:t>
          </a:r>
          <a:endParaRPr lang="es-MX" sz="1600" b="1" u="none" kern="1200" dirty="0">
            <a:solidFill>
              <a:schemeClr val="tx1"/>
            </a:solidFill>
          </a:endParaRPr>
        </a:p>
      </dsp:txBody>
      <dsp:txXfrm>
        <a:off x="1712520" y="985316"/>
        <a:ext cx="1528635" cy="909688"/>
      </dsp:txXfrm>
    </dsp:sp>
    <dsp:sp modelId="{E6E47BF2-F794-4BAA-BE40-52DE589A2CF2}">
      <dsp:nvSpPr>
        <dsp:cNvPr id="0" name=""/>
        <dsp:cNvSpPr/>
      </dsp:nvSpPr>
      <dsp:spPr>
        <a:xfrm>
          <a:off x="3369511" y="864096"/>
          <a:ext cx="1582850" cy="1152128"/>
        </a:xfrm>
        <a:prstGeom prst="round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MX" sz="1600" kern="1200" dirty="0" smtClean="0">
              <a:solidFill>
                <a:schemeClr val="tx1"/>
              </a:solidFill>
            </a:rPr>
            <a:t>BUEN CANDIDATO-CONTRATACION</a:t>
          </a:r>
          <a:endParaRPr lang="es-MX" sz="1600" kern="1200" dirty="0">
            <a:solidFill>
              <a:schemeClr val="tx1"/>
            </a:solidFill>
          </a:endParaRPr>
        </a:p>
      </dsp:txBody>
      <dsp:txXfrm>
        <a:off x="3425753" y="920338"/>
        <a:ext cx="1470366" cy="1039644"/>
      </dsp:txXfrm>
    </dsp:sp>
    <dsp:sp modelId="{BE0B2E18-180C-4CB9-98DC-49901B521CB5}">
      <dsp:nvSpPr>
        <dsp:cNvPr id="0" name=""/>
        <dsp:cNvSpPr/>
      </dsp:nvSpPr>
      <dsp:spPr>
        <a:xfrm>
          <a:off x="5031504" y="864096"/>
          <a:ext cx="1582850" cy="1152128"/>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MX" sz="1600" kern="1200" dirty="0" smtClean="0">
              <a:solidFill>
                <a:schemeClr val="tx1"/>
              </a:solidFill>
            </a:rPr>
            <a:t>EMPLEADO-BUEN EMPLEADO.</a:t>
          </a:r>
          <a:endParaRPr lang="es-MX" sz="1600" kern="1200" dirty="0">
            <a:solidFill>
              <a:schemeClr val="tx1"/>
            </a:solidFill>
          </a:endParaRPr>
        </a:p>
      </dsp:txBody>
      <dsp:txXfrm>
        <a:off x="5087746" y="920338"/>
        <a:ext cx="1470366" cy="10396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BA925-6DD8-4D03-B582-0C17AD0ACB10}">
      <dsp:nvSpPr>
        <dsp:cNvPr id="0" name=""/>
        <dsp:cNvSpPr/>
      </dsp:nvSpPr>
      <dsp:spPr>
        <a:xfrm>
          <a:off x="2084703" y="0"/>
          <a:ext cx="3548042" cy="3548042"/>
        </a:xfrm>
        <a:prstGeom prst="triangl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4BF9D73-768A-42FE-A668-17C66A1D4808}">
      <dsp:nvSpPr>
        <dsp:cNvPr id="0" name=""/>
        <dsp:cNvSpPr/>
      </dsp:nvSpPr>
      <dsp:spPr>
        <a:xfrm>
          <a:off x="4752917" y="0"/>
          <a:ext cx="1578935" cy="1230864"/>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z="190500" extrusionH="12700"/>
      </dsp:spPr>
      <dsp:style>
        <a:lnRef idx="1">
          <a:schemeClr val="accent4"/>
        </a:lnRef>
        <a:fillRef idx="2">
          <a:schemeClr val="accent4"/>
        </a:fillRef>
        <a:effectRef idx="1">
          <a:schemeClr val="accent4"/>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endParaRPr lang="es-MX" sz="1200" kern="1200" dirty="0" smtClean="0">
            <a:solidFill>
              <a:schemeClr val="tx1"/>
            </a:solidFill>
          </a:endParaRPr>
        </a:p>
        <a:p>
          <a:pPr lvl="0" algn="ctr" defTabSz="533400" rtl="0">
            <a:lnSpc>
              <a:spcPct val="90000"/>
            </a:lnSpc>
            <a:spcBef>
              <a:spcPct val="0"/>
            </a:spcBef>
            <a:spcAft>
              <a:spcPct val="35000"/>
            </a:spcAft>
          </a:pPr>
          <a:r>
            <a:rPr lang="es-MX" sz="1200" kern="1200" dirty="0" smtClean="0">
              <a:solidFill>
                <a:schemeClr val="tx1"/>
              </a:solidFill>
            </a:rPr>
            <a:t>Objetivos Funcionales</a:t>
          </a:r>
        </a:p>
        <a:p>
          <a:pPr lvl="0" algn="ctr" defTabSz="533400" rtl="0">
            <a:lnSpc>
              <a:spcPct val="90000"/>
            </a:lnSpc>
            <a:spcBef>
              <a:spcPct val="0"/>
            </a:spcBef>
            <a:spcAft>
              <a:spcPct val="35000"/>
            </a:spcAft>
          </a:pPr>
          <a:r>
            <a:rPr lang="es-MX" sz="1200" kern="1200" dirty="0" smtClean="0">
              <a:solidFill>
                <a:schemeClr val="tx1"/>
              </a:solidFill>
            </a:rPr>
            <a:t>Funciones de las áreas funcionales de la organización.</a:t>
          </a:r>
          <a:endParaRPr lang="es-MX" sz="1200" kern="1200" dirty="0">
            <a:solidFill>
              <a:schemeClr val="tx1"/>
            </a:solidFill>
          </a:endParaRPr>
        </a:p>
      </dsp:txBody>
      <dsp:txXfrm>
        <a:off x="4813003" y="60086"/>
        <a:ext cx="1458763" cy="1110692"/>
      </dsp:txXfrm>
    </dsp:sp>
    <dsp:sp modelId="{87B885BB-DBFC-4EE8-B334-52307536965C}">
      <dsp:nvSpPr>
        <dsp:cNvPr id="0" name=""/>
        <dsp:cNvSpPr/>
      </dsp:nvSpPr>
      <dsp:spPr>
        <a:xfrm>
          <a:off x="4536905" y="1460532"/>
          <a:ext cx="1863685" cy="1167610"/>
        </a:xfrm>
        <a:prstGeom prst="round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MX" sz="1200" kern="1200" dirty="0" smtClean="0">
              <a:solidFill>
                <a:schemeClr val="tx1"/>
              </a:solidFill>
            </a:rPr>
            <a:t>Objetivos  Organizacionales</a:t>
          </a:r>
        </a:p>
        <a:p>
          <a:pPr lvl="0" algn="ctr" defTabSz="533400" rtl="0">
            <a:lnSpc>
              <a:spcPct val="90000"/>
            </a:lnSpc>
            <a:spcBef>
              <a:spcPct val="0"/>
            </a:spcBef>
            <a:spcAft>
              <a:spcPct val="35000"/>
            </a:spcAft>
          </a:pPr>
          <a:r>
            <a:rPr lang="es-MX" sz="1200" kern="1200" dirty="0" smtClean="0">
              <a:solidFill>
                <a:schemeClr val="tx1"/>
              </a:solidFill>
            </a:rPr>
            <a:t>Control dentro de las funciones directivas y administrativas.</a:t>
          </a:r>
          <a:endParaRPr lang="es-MX" sz="1200" kern="1200" dirty="0">
            <a:solidFill>
              <a:schemeClr val="tx1"/>
            </a:solidFill>
          </a:endParaRPr>
        </a:p>
      </dsp:txBody>
      <dsp:txXfrm>
        <a:off x="4593903" y="1517530"/>
        <a:ext cx="1749689" cy="10536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2677656"/>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a:t>
            </a:r>
            <a:r>
              <a:rPr lang="es-MX" sz="2800" b="1" dirty="0" smtClean="0">
                <a:solidFill>
                  <a:prstClr val="black"/>
                </a:solidFill>
                <a:latin typeface="Arial" pitchFamily="34" charset="0"/>
                <a:cs typeface="Arial" pitchFamily="34" charset="0"/>
              </a:rPr>
              <a:t>Contaduría</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Mtra. Angélica Sánchez Ángeles</a:t>
            </a:r>
          </a:p>
          <a:p>
            <a:pPr algn="ctr"/>
            <a:r>
              <a:rPr lang="es-MX" sz="2300" b="1" dirty="0" smtClean="0">
                <a:solidFill>
                  <a:prstClr val="black"/>
                </a:solidFill>
                <a:latin typeface="Arial" pitchFamily="34" charset="0"/>
                <a:cs typeface="Arial" pitchFamily="34" charset="0"/>
              </a:rPr>
              <a:t>ADMISION DE PERSONAL</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 Diciembre 2015</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32137"/>
            <a:ext cx="8419095" cy="954107"/>
          </a:xfrm>
          <a:prstGeom prst="rect">
            <a:avLst/>
          </a:prstGeom>
          <a:noFill/>
        </p:spPr>
        <p:txBody>
          <a:bodyPr wrap="square" rtlCol="0">
            <a:spAutoFit/>
          </a:bodyPr>
          <a:lstStyle/>
          <a:p>
            <a:r>
              <a:rPr lang="es-MX" sz="2800" b="1" dirty="0" smtClean="0"/>
              <a:t>INTRODUCCIÓN            </a:t>
            </a:r>
          </a:p>
          <a:p>
            <a:endParaRPr lang="es-MX" sz="2800" b="1" dirty="0"/>
          </a:p>
        </p:txBody>
      </p:sp>
      <p:pic>
        <p:nvPicPr>
          <p:cNvPr id="3074" name="Picture 2" descr="https://encrypted-tbn1.gstatic.com/images?q=tbn:ANd9GcTClWV9FXuJMdu4B3IslHoTaI8gNf3OiEfazwSObLRKsjUqlGa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858468"/>
            <a:ext cx="2681792" cy="3010692"/>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971600" y="1196752"/>
            <a:ext cx="4464496" cy="2215991"/>
          </a:xfrm>
          <a:prstGeom prst="rect">
            <a:avLst/>
          </a:prstGeom>
          <a:noFill/>
        </p:spPr>
        <p:txBody>
          <a:bodyPr wrap="square" rtlCol="0">
            <a:spAutoFit/>
          </a:bodyPr>
          <a:lstStyle/>
          <a:p>
            <a:pPr marL="285750" indent="-285750">
              <a:buFont typeface="Arial" panose="020B0604020202020204" pitchFamily="34" charset="0"/>
              <a:buChar char="•"/>
            </a:pPr>
            <a:r>
              <a:rPr lang="es-MX" sz="2000" dirty="0" smtClean="0"/>
              <a:t>Reclutamiento: Hace de una persona  extraña  un candidato.</a:t>
            </a:r>
          </a:p>
          <a:p>
            <a:pPr marL="285750" indent="-285750">
              <a:buFont typeface="Arial" panose="020B0604020202020204" pitchFamily="34" charset="0"/>
              <a:buChar char="•"/>
            </a:pPr>
            <a:r>
              <a:rPr lang="es-MX" sz="2000" dirty="0" smtClean="0"/>
              <a:t>Selección Busca entre los candidatos los mejores para el puesto.</a:t>
            </a:r>
          </a:p>
          <a:p>
            <a:pPr marL="285750" indent="-285750">
              <a:buFont typeface="Arial" panose="020B0604020202020204" pitchFamily="34" charset="0"/>
              <a:buChar char="•"/>
            </a:pPr>
            <a:r>
              <a:rPr lang="es-MX" sz="2000" dirty="0" smtClean="0"/>
              <a:t>Contratación : De hacer del empleado un buen empleado.</a:t>
            </a:r>
          </a:p>
          <a:p>
            <a:endParaRPr lang="es-MX" dirty="0"/>
          </a:p>
        </p:txBody>
      </p:sp>
    </p:spTree>
    <p:extLst>
      <p:ext uri="{BB962C8B-B14F-4D97-AF65-F5344CB8AC3E}">
        <p14:creationId xmlns:p14="http://schemas.microsoft.com/office/powerpoint/2010/main" val="1234722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068960"/>
            <a:ext cx="7772400" cy="1362075"/>
          </a:xfrm>
        </p:spPr>
        <p:txBody>
          <a:bodyPr>
            <a:normAutofit fontScale="90000"/>
          </a:bodyPr>
          <a:lstStyle/>
          <a:p>
            <a:r>
              <a:rPr lang="es-MX" sz="2200" dirty="0"/>
              <a:t>La </a:t>
            </a:r>
            <a:r>
              <a:rPr lang="es-MX" sz="2200" dirty="0" smtClean="0"/>
              <a:t>administración de </a:t>
            </a:r>
            <a:r>
              <a:rPr lang="es-MX" sz="2200" dirty="0"/>
              <a:t>personal es </a:t>
            </a:r>
            <a:r>
              <a:rPr lang="es-MX" sz="2200" dirty="0" smtClean="0"/>
              <a:t>una forma </a:t>
            </a:r>
            <a:r>
              <a:rPr lang="es-MX" sz="2200" dirty="0"/>
              <a:t>de organizar y tratar los individuos en el trabajo, de manera que cada uno de ellos pueda llegar a la mayor realización posible de sus habilidades intrínsecas, alcanzando así una </a:t>
            </a:r>
            <a:r>
              <a:rPr lang="es-MX" sz="2200" dirty="0" smtClean="0"/>
              <a:t>eficiencia máxima </a:t>
            </a:r>
            <a:r>
              <a:rPr lang="es-MX" sz="2200" dirty="0"/>
              <a:t>de ellos mismos y de su grupo, y dando a la empresa de la que forman parte, una ventaja competida determinante, y por ende sus resultados óptimos.</a:t>
            </a:r>
            <a:br>
              <a:rPr lang="es-MX" sz="2200" dirty="0"/>
            </a:br>
            <a:r>
              <a:rPr lang="es-MX" dirty="0"/>
              <a:t/>
            </a:r>
            <a:br>
              <a:rPr lang="es-MX" dirty="0"/>
            </a:br>
            <a:endParaRPr lang="es-MX" dirty="0"/>
          </a:p>
        </p:txBody>
      </p:sp>
      <p:sp>
        <p:nvSpPr>
          <p:cNvPr id="3" name="2 Marcador de texto"/>
          <p:cNvSpPr>
            <a:spLocks noGrp="1"/>
          </p:cNvSpPr>
          <p:nvPr>
            <p:ph type="body" idx="1"/>
          </p:nvPr>
        </p:nvSpPr>
        <p:spPr>
          <a:xfrm>
            <a:off x="683568" y="620688"/>
            <a:ext cx="7772400" cy="1500187"/>
          </a:xfrm>
        </p:spPr>
        <p:txBody>
          <a:bodyPr/>
          <a:lstStyle/>
          <a:p>
            <a:r>
              <a:rPr lang="es-MX" dirty="0" smtClean="0"/>
              <a:t>Importancia de las personas en los recursos  humanos</a:t>
            </a:r>
            <a:endParaRPr lang="es-MX" dirty="0"/>
          </a:p>
        </p:txBody>
      </p:sp>
    </p:spTree>
    <p:extLst>
      <p:ext uri="{BB962C8B-B14F-4D97-AF65-F5344CB8AC3E}">
        <p14:creationId xmlns:p14="http://schemas.microsoft.com/office/powerpoint/2010/main" val="1346917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708920"/>
            <a:ext cx="7704856" cy="3168352"/>
          </a:xfrm>
        </p:spPr>
        <p:txBody>
          <a:bodyPr>
            <a:noAutofit/>
          </a:bodyPr>
          <a:lstStyle/>
          <a:p>
            <a:pPr algn="just"/>
            <a:r>
              <a:rPr lang="es-MX" sz="2400" cap="none" dirty="0"/>
              <a:t>L</a:t>
            </a:r>
            <a:r>
              <a:rPr lang="es-MX" sz="2400" cap="none" dirty="0" smtClean="0"/>
              <a:t>os recursos humanos en la organización son de gran importancia, forman parte de uno de los elementos de la organización, donde la base fundamental son las políticas que se establecen.</a:t>
            </a:r>
            <a:br>
              <a:rPr lang="es-MX" sz="2400" cap="none" dirty="0" smtClean="0"/>
            </a:br>
            <a:r>
              <a:rPr lang="es-MX" sz="2400" cap="none" dirty="0" smtClean="0"/>
              <a:t>se tienen que basar en las etapas generales  de la admisión</a:t>
            </a:r>
            <a:endParaRPr lang="es-MX" sz="2400" cap="none" dirty="0"/>
          </a:p>
        </p:txBody>
      </p:sp>
      <p:sp>
        <p:nvSpPr>
          <p:cNvPr id="3" name="2 Marcador de texto"/>
          <p:cNvSpPr>
            <a:spLocks noGrp="1"/>
          </p:cNvSpPr>
          <p:nvPr>
            <p:ph type="body" idx="1"/>
          </p:nvPr>
        </p:nvSpPr>
        <p:spPr>
          <a:xfrm>
            <a:off x="755576" y="1124744"/>
            <a:ext cx="7772400" cy="666303"/>
          </a:xfrm>
        </p:spPr>
        <p:txBody>
          <a:bodyPr>
            <a:normAutofit/>
          </a:bodyPr>
          <a:lstStyle/>
          <a:p>
            <a:pPr algn="ctr"/>
            <a:r>
              <a:rPr lang="es-MX" sz="2400" b="1" dirty="0" smtClean="0">
                <a:solidFill>
                  <a:schemeClr val="tx1"/>
                </a:solidFill>
              </a:rPr>
              <a:t>Conclusión</a:t>
            </a:r>
            <a:endParaRPr lang="es-MX" sz="2400" b="1" dirty="0">
              <a:solidFill>
                <a:schemeClr val="tx1"/>
              </a:solidFill>
            </a:endParaRPr>
          </a:p>
        </p:txBody>
      </p:sp>
    </p:spTree>
    <p:extLst>
      <p:ext uri="{BB962C8B-B14F-4D97-AF65-F5344CB8AC3E}">
        <p14:creationId xmlns:p14="http://schemas.microsoft.com/office/powerpoint/2010/main" val="3019210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4832092"/>
          </a:xfrm>
          <a:prstGeom prst="rect">
            <a:avLst/>
          </a:prstGeom>
          <a:noFill/>
        </p:spPr>
        <p:txBody>
          <a:bodyPr wrap="square" rtlCol="0">
            <a:spAutoFit/>
          </a:bodyPr>
          <a:lstStyle/>
          <a:p>
            <a:r>
              <a:rPr lang="es-MX" sz="2800" b="1" dirty="0" smtClean="0">
                <a:latin typeface="Arial" pitchFamily="34" charset="0"/>
                <a:cs typeface="Arial" pitchFamily="34" charset="0"/>
              </a:rPr>
              <a:t>Web grafía del tema:</a:t>
            </a:r>
          </a:p>
          <a:p>
            <a:endParaRPr lang="es-ES" sz="2800" b="1" dirty="0" smtClean="0">
              <a:latin typeface="Arial" pitchFamily="34" charset="0"/>
              <a:cs typeface="Arial" pitchFamily="34" charset="0"/>
            </a:endParaRPr>
          </a:p>
          <a:p>
            <a:pPr marL="457200" indent="-457200">
              <a:buFont typeface="Wingdings" panose="05000000000000000000" pitchFamily="2" charset="2"/>
              <a:buChar char="q"/>
            </a:pPr>
            <a:r>
              <a:rPr lang="es-MX" dirty="0"/>
              <a:t>http://www.monografias.com/trabajos17/antecedentes-recursos-humanos/antecedentes-recursos-humanos.shtml#HISTOR#ixzz39c4GjpVt</a:t>
            </a:r>
            <a:br>
              <a:rPr lang="es-MX" dirty="0"/>
            </a:br>
            <a:r>
              <a:rPr lang="es-ES" dirty="0" smtClean="0">
                <a:latin typeface="Arial" pitchFamily="34" charset="0"/>
                <a:cs typeface="Arial" pitchFamily="34" charset="0"/>
              </a:rPr>
              <a:t>/,antecedentes de los recursos humanos,4/08/2015.</a:t>
            </a:r>
          </a:p>
          <a:p>
            <a:pPr marL="457200" indent="-457200">
              <a:buFont typeface="Wingdings" panose="05000000000000000000" pitchFamily="2" charset="2"/>
              <a:buChar char="q"/>
            </a:pPr>
            <a:endParaRPr lang="es-ES" dirty="0" smtClean="0">
              <a:latin typeface="Arial" pitchFamily="34" charset="0"/>
              <a:cs typeface="Arial" pitchFamily="34" charset="0"/>
            </a:endParaRPr>
          </a:p>
          <a:p>
            <a:pPr marL="285750" indent="-285750">
              <a:buFont typeface="Wingdings" panose="05000000000000000000" pitchFamily="2" charset="2"/>
              <a:buChar char="q"/>
            </a:pPr>
            <a:r>
              <a:rPr lang="es-MX" dirty="0"/>
              <a:t>http://</a:t>
            </a:r>
            <a:r>
              <a:rPr lang="es-MX" dirty="0" smtClean="0"/>
              <a:t>www.monografias.com/trabajos76/fundamentos-generales-administracion-recursos-humanos/fundamentos-generales-administracion-recursos-humanos2.shtml#laspoltica#ixzz39cLE0QZn,politicas de los recursos humanos,5/08/2015</a:t>
            </a:r>
          </a:p>
          <a:p>
            <a:r>
              <a:rPr lang="es-MX" dirty="0" smtClean="0"/>
              <a:t>Referencia </a:t>
            </a:r>
            <a:r>
              <a:rPr lang="es-MX" dirty="0" err="1" smtClean="0"/>
              <a:t>Bibligráfica</a:t>
            </a:r>
            <a:r>
              <a:rPr lang="es-MX" dirty="0" smtClean="0"/>
              <a:t>.</a:t>
            </a:r>
          </a:p>
          <a:p>
            <a:pPr marL="285750" indent="-285750">
              <a:buFont typeface="Wingdings" panose="05000000000000000000" pitchFamily="2" charset="2"/>
              <a:buChar char="q"/>
            </a:pPr>
            <a:r>
              <a:rPr lang="es-ES" dirty="0"/>
              <a:t>Arias Galicia Fernando, Administración de Recursos Humanos, Ed. Trillas, 2000.</a:t>
            </a:r>
            <a:endParaRPr lang="es-MX" dirty="0"/>
          </a:p>
          <a:p>
            <a:pPr marL="285750" indent="-285750">
              <a:buFont typeface="Wingdings" panose="05000000000000000000" pitchFamily="2" charset="2"/>
              <a:buChar char="q"/>
            </a:pPr>
            <a:r>
              <a:rPr lang="es-ES" dirty="0" smtClean="0"/>
              <a:t>Chiavenato</a:t>
            </a:r>
            <a:r>
              <a:rPr lang="es-ES" dirty="0"/>
              <a:t>, Idalberto, Administración de Recursos Humanos, Ed. Mc Graw Hill. </a:t>
            </a:r>
            <a:r>
              <a:rPr lang="es-ES" dirty="0" smtClean="0"/>
              <a:t>2007.Dessler</a:t>
            </a:r>
            <a:r>
              <a:rPr lang="es-ES" dirty="0"/>
              <a:t>, Gary, Administración de Personal, Ed. Prentice –Hall, </a:t>
            </a:r>
            <a:r>
              <a:rPr lang="es-ES" dirty="0" smtClean="0"/>
              <a:t>México, </a:t>
            </a:r>
            <a:r>
              <a:rPr lang="es-ES" dirty="0"/>
              <a:t>2004.</a:t>
            </a:r>
            <a:endParaRPr lang="es-MX" dirty="0"/>
          </a:p>
          <a:p>
            <a:r>
              <a:rPr lang="es-MX" dirty="0"/>
              <a:t/>
            </a:r>
            <a:br>
              <a:rPr lang="es-MX" dirty="0"/>
            </a:br>
            <a:endParaRPr lang="es-ES"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564904"/>
            <a:ext cx="7772400" cy="2232248"/>
          </a:xfrm>
        </p:spPr>
        <p:txBody>
          <a:bodyPr>
            <a:normAutofit fontScale="90000"/>
          </a:bodyPr>
          <a:lstStyle/>
          <a:p>
            <a:r>
              <a:rPr lang="es-ES" sz="2400" dirty="0"/>
              <a:t>1.- Arias Galicia Fernando</a:t>
            </a:r>
            <a:r>
              <a:rPr lang="es-ES" sz="2400" dirty="0" smtClean="0"/>
              <a:t>,(2012) </a:t>
            </a:r>
            <a:r>
              <a:rPr lang="es-ES" sz="2400" dirty="0"/>
              <a:t>Administración de Recursos Humanos</a:t>
            </a:r>
            <a:r>
              <a:rPr lang="es-ES" sz="2400" dirty="0" smtClean="0"/>
              <a:t>, trillas.</a:t>
            </a:r>
            <a:r>
              <a:rPr lang="es-MX" sz="2400" dirty="0"/>
              <a:t/>
            </a:r>
            <a:br>
              <a:rPr lang="es-MX" sz="2400" dirty="0"/>
            </a:br>
            <a:r>
              <a:rPr lang="es-ES" sz="2400" dirty="0"/>
              <a:t>2.- Chiavenato, Idalberto</a:t>
            </a:r>
            <a:r>
              <a:rPr lang="es-ES" sz="2400" dirty="0" smtClean="0"/>
              <a:t>,(2010) </a:t>
            </a:r>
            <a:r>
              <a:rPr lang="es-ES" sz="2400" dirty="0"/>
              <a:t>Administración de Recursos Humanos, Ed. Mc Graw </a:t>
            </a:r>
            <a:r>
              <a:rPr lang="es-ES" sz="2400" dirty="0" smtClean="0"/>
              <a:t>Hill.</a:t>
            </a:r>
            <a:r>
              <a:rPr lang="es-MX" sz="2400" dirty="0"/>
              <a:t/>
            </a:r>
            <a:br>
              <a:rPr lang="es-MX" sz="2400" dirty="0"/>
            </a:br>
            <a:r>
              <a:rPr lang="es-ES" sz="2400" dirty="0"/>
              <a:t>3.- Dessler, Gary, Administración de Personal</a:t>
            </a:r>
            <a:r>
              <a:rPr lang="es-ES" sz="2400" dirty="0" smtClean="0"/>
              <a:t>,(2011) </a:t>
            </a:r>
            <a:r>
              <a:rPr lang="es-ES" sz="2400" dirty="0"/>
              <a:t>Ed. Prentice –Hall, </a:t>
            </a:r>
            <a:r>
              <a:rPr lang="es-ES" sz="2400" dirty="0" smtClean="0"/>
              <a:t>México.</a:t>
            </a:r>
            <a:r>
              <a:rPr lang="es-MX" sz="2400" dirty="0"/>
              <a:t/>
            </a:r>
            <a:br>
              <a:rPr lang="es-MX" sz="2400" dirty="0"/>
            </a:br>
            <a:endParaRPr lang="es-MX" sz="2200" dirty="0"/>
          </a:p>
        </p:txBody>
      </p:sp>
      <p:sp>
        <p:nvSpPr>
          <p:cNvPr id="3" name="2 Marcador de texto"/>
          <p:cNvSpPr>
            <a:spLocks noGrp="1"/>
          </p:cNvSpPr>
          <p:nvPr>
            <p:ph type="body" idx="1"/>
          </p:nvPr>
        </p:nvSpPr>
        <p:spPr>
          <a:xfrm>
            <a:off x="755576" y="1340769"/>
            <a:ext cx="7772400" cy="576064"/>
          </a:xfrm>
        </p:spPr>
        <p:txBody>
          <a:bodyPr/>
          <a:lstStyle/>
          <a:p>
            <a:r>
              <a:rPr lang="es-MX" sz="2800" dirty="0" smtClean="0"/>
              <a:t>Bibliografía</a:t>
            </a:r>
            <a:endParaRPr lang="es-MX" sz="2800" dirty="0"/>
          </a:p>
        </p:txBody>
      </p:sp>
    </p:spTree>
    <p:extLst>
      <p:ext uri="{BB962C8B-B14F-4D97-AF65-F5344CB8AC3E}">
        <p14:creationId xmlns:p14="http://schemas.microsoft.com/office/powerpoint/2010/main" val="3010525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8617744"/>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ES_tradnl" sz="2800" dirty="0" smtClean="0"/>
              <a:t>Admisión de Personal</a:t>
            </a:r>
            <a:endParaRPr lang="es-ES_tradnl" altLang="es-MX" sz="2800" dirty="0" smtClean="0"/>
          </a:p>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Resumen</a:t>
            </a:r>
          </a:p>
          <a:p>
            <a:pPr algn="just"/>
            <a:r>
              <a:rPr lang="es-MX" sz="2800" b="1" dirty="0" smtClean="0">
                <a:latin typeface="Arial" pitchFamily="34" charset="0"/>
                <a:cs typeface="Arial" pitchFamily="34" charset="0"/>
              </a:rPr>
              <a:t> </a:t>
            </a:r>
            <a:r>
              <a:rPr lang="es-MX" sz="2800" dirty="0"/>
              <a:t>Administración de personal: Es el conjunto de previsiones, los medios y las ejecutorias que se orientan a procurar </a:t>
            </a:r>
            <a:r>
              <a:rPr lang="es-MX" sz="2800" dirty="0" smtClean="0"/>
              <a:t> </a:t>
            </a:r>
            <a:r>
              <a:rPr lang="es-MX" sz="2800" dirty="0"/>
              <a:t>armonía dentro de los ámbitos de trabajo, así como lograr el mayor grado de eficacia interna y externa a cualquier tipo de organización. </a:t>
            </a:r>
            <a:r>
              <a:rPr lang="es-MX" sz="2800" dirty="0" smtClean="0"/>
              <a:t>tiene </a:t>
            </a:r>
            <a:r>
              <a:rPr lang="es-MX" sz="2800" dirty="0"/>
              <a:t>como objetivo combinar a los grupos sociales para imprimir mayor eficacia en el logro de sus objetivos. </a:t>
            </a:r>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(Abstract)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a:t>
            </a:r>
            <a:r>
              <a:rPr lang="es-MX" sz="2800" b="1" dirty="0">
                <a:latin typeface="Arial" pitchFamily="34" charset="0"/>
                <a:cs typeface="Arial" pitchFamily="34" charset="0"/>
              </a:rPr>
              <a:t>Palabras clave: </a:t>
            </a:r>
            <a:r>
              <a:rPr lang="es-MX" sz="2800" b="1" dirty="0" smtClean="0">
                <a:latin typeface="Arial" pitchFamily="34" charset="0"/>
                <a:cs typeface="Arial" pitchFamily="34" charset="0"/>
              </a:rPr>
              <a:t>(keywords)</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smtClean="0">
                <a:latin typeface="Arial" pitchFamily="34" charset="0"/>
                <a:cs typeface="Arial" pitchFamily="34" charset="0"/>
              </a:rPr>
              <a:t>Palabras Claves</a:t>
            </a:r>
          </a:p>
          <a:p>
            <a:pPr marL="342900" indent="-342900" algn="just">
              <a:lnSpc>
                <a:spcPct val="150000"/>
              </a:lnSpc>
              <a:buFont typeface="Arial" pitchFamily="34" charset="0"/>
              <a:buChar char="•"/>
            </a:pPr>
            <a:r>
              <a:rPr lang="es-MX" sz="2000" b="1" dirty="0" smtClean="0">
                <a:latin typeface="Arial" pitchFamily="34" charset="0"/>
                <a:cs typeface="Arial" pitchFamily="34" charset="0"/>
              </a:rPr>
              <a:t>Administración                                              Administration                   </a:t>
            </a:r>
          </a:p>
          <a:p>
            <a:pPr marL="342900" indent="-342900" algn="just">
              <a:lnSpc>
                <a:spcPct val="150000"/>
              </a:lnSpc>
              <a:buFont typeface="Arial" pitchFamily="34" charset="0"/>
              <a:buChar char="•"/>
            </a:pPr>
            <a:r>
              <a:rPr lang="es-MX" sz="2000" b="1" dirty="0" smtClean="0">
                <a:latin typeface="Arial" pitchFamily="34" charset="0"/>
                <a:cs typeface="Arial" pitchFamily="34" charset="0"/>
              </a:rPr>
              <a:t>Recursos  humanos                                     human resources</a:t>
            </a:r>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smtClean="0">
                <a:latin typeface="Arial" pitchFamily="34" charset="0"/>
                <a:cs typeface="Arial" pitchFamily="34" charset="0"/>
              </a:rPr>
              <a:t>Capital Humano                                             human capital                                </a:t>
            </a:r>
          </a:p>
          <a:p>
            <a:pPr algn="just">
              <a:lnSpc>
                <a:spcPct val="150000"/>
              </a:lnSpc>
            </a:pP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39552" y="836712"/>
            <a:ext cx="7772400" cy="1470025"/>
          </a:xfrm>
        </p:spPr>
        <p:txBody>
          <a:bodyPr/>
          <a:lstStyle/>
          <a:p>
            <a:r>
              <a:rPr lang="es-MX" dirty="0" smtClean="0"/>
              <a:t>Abstract</a:t>
            </a:r>
            <a:endParaRPr lang="es-MX" dirty="0"/>
          </a:p>
        </p:txBody>
      </p:sp>
      <p:sp>
        <p:nvSpPr>
          <p:cNvPr id="5" name="4 Subtítulo"/>
          <p:cNvSpPr>
            <a:spLocks noGrp="1"/>
          </p:cNvSpPr>
          <p:nvPr>
            <p:ph type="subTitle" idx="1"/>
          </p:nvPr>
        </p:nvSpPr>
        <p:spPr>
          <a:xfrm>
            <a:off x="1225352" y="2636912"/>
            <a:ext cx="6400800" cy="1752600"/>
          </a:xfrm>
        </p:spPr>
        <p:txBody>
          <a:bodyPr>
            <a:normAutofit fontScale="55000" lnSpcReduction="20000"/>
          </a:bodyPr>
          <a:lstStyle/>
          <a:p>
            <a:r>
              <a:rPr lang="en-US" b="1" dirty="0">
                <a:solidFill>
                  <a:schemeClr val="tx1"/>
                </a:solidFill>
              </a:rPr>
              <a:t>Personnel management: The set of projections, the media and the executions that aim to ensure harmony within the work areas and to achieve the highest degree of internal and external efficiency of any organization. aims to combine social groups to print more effective in achieving its objectives. </a:t>
            </a:r>
            <a:br>
              <a:rPr lang="en-US" b="1" dirty="0">
                <a:solidFill>
                  <a:schemeClr val="tx1"/>
                </a:solidFill>
              </a:rPr>
            </a:br>
            <a:endParaRPr lang="es-MX" dirty="0"/>
          </a:p>
        </p:txBody>
      </p:sp>
    </p:spTree>
    <p:extLst>
      <p:ext uri="{BB962C8B-B14F-4D97-AF65-F5344CB8AC3E}">
        <p14:creationId xmlns:p14="http://schemas.microsoft.com/office/powerpoint/2010/main" val="368051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55576" y="1718204"/>
            <a:ext cx="7632848" cy="2677656"/>
          </a:xfrm>
          <a:prstGeom prst="rect">
            <a:avLst/>
          </a:prstGeom>
          <a:noFill/>
        </p:spPr>
        <p:txBody>
          <a:bodyPr wrap="square" rtlCol="0">
            <a:spAutoFit/>
          </a:bodyPr>
          <a:lstStyle/>
          <a:p>
            <a:r>
              <a:rPr lang="es-MX" sz="2800" b="1" dirty="0">
                <a:latin typeface="Arial" pitchFamily="34" charset="0"/>
                <a:cs typeface="Arial" pitchFamily="34" charset="0"/>
              </a:rPr>
              <a:t>Objetivo </a:t>
            </a:r>
            <a:r>
              <a:rPr lang="es-MX" sz="2800" b="1" dirty="0" smtClean="0">
                <a:latin typeface="Arial" pitchFamily="34" charset="0"/>
                <a:cs typeface="Arial" pitchFamily="34" charset="0"/>
              </a:rPr>
              <a:t>general:</a:t>
            </a:r>
            <a:r>
              <a:rPr lang="es-ES" sz="2800" dirty="0"/>
              <a:t>Generar  en el estudiante  la comprensión integral del proceso de planeación y dotación de recursos humanos en las organizaciones, desarrollando en el las habilidades para el diseño de una estrategia de recursos humanos</a:t>
            </a:r>
            <a:r>
              <a:rPr lang="es-ES" sz="2800" b="1" dirty="0"/>
              <a:t>.</a:t>
            </a:r>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2028094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616648"/>
          </a:xfrm>
          <a:prstGeom prst="rect">
            <a:avLst/>
          </a:prstGeom>
          <a:noFill/>
        </p:spPr>
        <p:txBody>
          <a:bodyPr wrap="square" rtlCol="0">
            <a:spAutoFit/>
          </a:bodyPr>
          <a:lstStyle/>
          <a:p>
            <a:r>
              <a:rPr lang="es-MX" sz="2400" b="1" dirty="0">
                <a:latin typeface="Arial" pitchFamily="34" charset="0"/>
                <a:cs typeface="Arial" pitchFamily="34" charset="0"/>
              </a:rPr>
              <a:t>Nombre de la </a:t>
            </a:r>
            <a:r>
              <a:rPr lang="es-MX" sz="2400" b="1" dirty="0" smtClean="0">
                <a:latin typeface="Arial" pitchFamily="34" charset="0"/>
                <a:cs typeface="Arial" pitchFamily="34" charset="0"/>
              </a:rPr>
              <a:t>unidad:</a:t>
            </a:r>
            <a:r>
              <a:rPr lang="es-ES_tradnl" sz="2400" dirty="0" smtClean="0"/>
              <a:t>Admisión de personal</a:t>
            </a:r>
            <a:endParaRPr lang="es-ES_tradnl" altLang="es-MX" sz="2400" dirty="0"/>
          </a:p>
          <a:p>
            <a:endParaRPr lang="es-MX" sz="2400" b="1" dirty="0" smtClean="0">
              <a:latin typeface="Arial" pitchFamily="34" charset="0"/>
              <a:cs typeface="Arial" pitchFamily="34" charset="0"/>
            </a:endParaRPr>
          </a:p>
          <a:p>
            <a:endParaRPr lang="es-MX" sz="2400" b="1" dirty="0">
              <a:latin typeface="Arial" pitchFamily="34" charset="0"/>
              <a:cs typeface="Arial" pitchFamily="34" charset="0"/>
            </a:endParaRPr>
          </a:p>
          <a:p>
            <a:pPr algn="ctr"/>
            <a:r>
              <a:rPr lang="es-ES_tradnl" sz="2400" b="1" dirty="0"/>
              <a:t>UNIDAD </a:t>
            </a:r>
            <a:r>
              <a:rPr lang="es-ES_tradnl" sz="2400" b="1" dirty="0" smtClean="0"/>
              <a:t> III</a:t>
            </a:r>
            <a:endParaRPr lang="es-ES_tradnl" sz="2400" b="1" dirty="0"/>
          </a:p>
          <a:p>
            <a:pPr algn="ctr"/>
            <a:r>
              <a:rPr lang="es-ES_tradnl" sz="2400" b="1" dirty="0"/>
              <a:t>   </a:t>
            </a:r>
          </a:p>
          <a:p>
            <a:pPr algn="ctr"/>
            <a:endParaRPr lang="es-MX" sz="2400" b="1" dirty="0">
              <a:latin typeface="Arial" pitchFamily="34" charset="0"/>
              <a:cs typeface="Arial" pitchFamily="34" charset="0"/>
            </a:endParaRPr>
          </a:p>
          <a:p>
            <a:endParaRPr lang="es-MX" sz="2400" b="1" dirty="0">
              <a:latin typeface="Arial" pitchFamily="34" charset="0"/>
              <a:cs typeface="Arial" pitchFamily="34" charset="0"/>
            </a:endParaRPr>
          </a:p>
          <a:p>
            <a:pPr algn="just">
              <a:lnSpc>
                <a:spcPct val="75000"/>
              </a:lnSpc>
              <a:spcBef>
                <a:spcPct val="50000"/>
              </a:spcBef>
            </a:pPr>
            <a:r>
              <a:rPr lang="es-MX" sz="2400" b="1" dirty="0">
                <a:latin typeface="Arial" pitchFamily="34" charset="0"/>
                <a:cs typeface="Arial" pitchFamily="34" charset="0"/>
              </a:rPr>
              <a:t>Objetivo de la </a:t>
            </a:r>
            <a:r>
              <a:rPr lang="es-MX" sz="2400" b="1" dirty="0" smtClean="0">
                <a:latin typeface="Arial" pitchFamily="34" charset="0"/>
                <a:cs typeface="Arial" pitchFamily="34" charset="0"/>
              </a:rPr>
              <a:t>unidad:</a:t>
            </a:r>
          </a:p>
          <a:p>
            <a:r>
              <a:rPr lang="es-ES" sz="2400" b="1" dirty="0"/>
              <a:t>CONOCER  LOS PROCESOS DE CAPTACIÓN DE RECURSOS HUMANOS  Y A PARTIR DE ELLO DISEÑAR MODELOS QUE SATISFAGAN LAS NECESIDADES HUMANAS DE LA </a:t>
            </a:r>
            <a:r>
              <a:rPr lang="es-ES" sz="2400" b="1" dirty="0" smtClean="0"/>
              <a:t>ORGANIZACIÓN.</a:t>
            </a:r>
            <a:endParaRPr lang="es-MX"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4832092"/>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r>
              <a:rPr lang="es-ES" sz="1600" b="1" dirty="0" smtClean="0"/>
              <a:t>3</a:t>
            </a:r>
            <a:r>
              <a:rPr lang="es-ES" sz="1600" b="1" dirty="0"/>
              <a:t>..1 PROCESO DE RECLUTAMIENTO</a:t>
            </a:r>
            <a:endParaRPr lang="es-MX" sz="1600" b="1" dirty="0"/>
          </a:p>
          <a:p>
            <a:r>
              <a:rPr lang="es-ES" sz="1600" dirty="0"/>
              <a:t>3.1.1 FUENTES DE RECLUTAMIENTO</a:t>
            </a:r>
            <a:endParaRPr lang="es-MX" sz="1600" dirty="0"/>
          </a:p>
          <a:p>
            <a:r>
              <a:rPr lang="es-ES" sz="1600" dirty="0"/>
              <a:t>3.1.1.1 INTERNAS Y EXTERNAS.</a:t>
            </a:r>
            <a:endParaRPr lang="es-MX" sz="1600" dirty="0"/>
          </a:p>
          <a:p>
            <a:r>
              <a:rPr lang="es-ES" sz="1600" dirty="0"/>
              <a:t>3.2 PROCESO DE SELECCIÓN</a:t>
            </a:r>
            <a:endParaRPr lang="es-MX" sz="1600" dirty="0"/>
          </a:p>
          <a:p>
            <a:r>
              <a:rPr lang="es-ES" sz="1600" dirty="0"/>
              <a:t>3.2.1 ANALISIS DE LA SOLICITUD DE </a:t>
            </a:r>
            <a:r>
              <a:rPr lang="es-ES" sz="1600" dirty="0" smtClean="0"/>
              <a:t>EMPLEO</a:t>
            </a:r>
          </a:p>
          <a:p>
            <a:endParaRPr lang="es-ES" sz="1600" dirty="0"/>
          </a:p>
          <a:p>
            <a:endParaRPr lang="es-ES" sz="1600" dirty="0" smtClean="0"/>
          </a:p>
          <a:p>
            <a:r>
              <a:rPr lang="es-ES" sz="2000" dirty="0" smtClean="0"/>
              <a:t>La función de admisión  y empleo se realiza con el carácter de </a:t>
            </a:r>
            <a:r>
              <a:rPr lang="es-ES" sz="2000" dirty="0" err="1" smtClean="0"/>
              <a:t>servici</a:t>
            </a:r>
            <a:r>
              <a:rPr lang="es-ES" sz="2000" dirty="0" smtClean="0"/>
              <a:t>. Esto con el departamento  de personal, por sus especiales capacidades en las técnicas respectivas , busca y escoge los mejores candidatos  y los recomienda  para los puestos más acordes  con sus cualidades , que pueden ser de asesoramiento.</a:t>
            </a:r>
            <a:endParaRPr lang="es-ES" sz="2000" dirty="0"/>
          </a:p>
          <a:p>
            <a:endParaRPr lang="es-ES" sz="1600" dirty="0" smtClean="0"/>
          </a:p>
          <a:p>
            <a:endParaRPr lang="es-MX" sz="1600" dirty="0"/>
          </a:p>
          <a:p>
            <a:endParaRPr lang="es-MX" sz="2800" b="1" dirty="0">
              <a:latin typeface="Arial" pitchFamily="34" charset="0"/>
              <a:cs typeface="Arial" pitchFamily="34" charset="0"/>
            </a:endParaRPr>
          </a:p>
        </p:txBody>
      </p:sp>
      <p:sp>
        <p:nvSpPr>
          <p:cNvPr id="2" name="AutoShape 2" descr="data:image/jpeg;base64,/9j/4AAQSkZJRgABAQAAAQABAAD/2wCEAAkGBxQTEhQUExQWFRUUGBgVGBcXGBUUFxcYGBcXFxcYGBgYHCgiGhslHBUUITEhJSkrLi4uFx8zODMsNygtLi4BCgoKDg0OGxAQGywkICQ3LCwsLCwwNCwsLCwwNywsLCwsLCwsLCwsLCwsLCwsLCwsLCwsLCwsLCwsLCwsLCwsLP/AABEIAOsA1gMBEQACEQEDEQH/xAAcAAEAAgMBAQEAAAAAAAAAAAAABAUCAwYHAQj/xABHEAACAQIDAwgIAwUGBAcAAAABAgMAEQQSIQUxQQYTIjNRYXKxFDJxgZGSodEHQlMjUmKCohZDssHh8CRzg/EVJTVjk7PS/8QAGgEBAAMBAQEAAAAAAAAAAAAAAAECAwQFBv/EADYRAAIBAgMFBQgDAAIDAQAAAAABAgMRBCExEhMyQVEFImFxoRQVUoGRsdHwQsHhI/EWM4IG/9oADAMBAAIRAxEAPwD2TB4VDGhKL6q/lHYO6qpKxrOctp5s2+hx/pp8q/apsiu8n1Y9Dj/TT5V+1LIbyfVj0OP9NPlX7UshvJ9WPQ4/00+VftSyG8n1Y9Dj/TT5V+1LIbyfVj0OP9NPlX7UshvJ9WPQ4/00+VftSyG8n1Y9Dj/TT5V+1LIbyfVj0OP9NPlX7UshvJ9WPQ4/00+VftSyG8n1Y9Dj/TT5V+1LIbyfVj0OP9NPlX7UshvJ9WPRI/3E+VftSyG8l1Y9Ej/cT5V+1LIbyXVj0SP9xPlX7UshvJ9WYyYeJQWZYwALkkKAAN5JO4UshvJ9WRcFiMPK7pGqsUCsTkspD5spRiLOOidVuKWQ259WTPQ4/wBNPlX7UshvJ9WPQ4/00+VftSyG8n1Y9Dj/AE0+VftSyG8n1Y9Dj/TT5V+1LIbyfVj0OP8ATT5V+1LIbyfVj0OP9NPlX7UshvJ9WPQ4/wBNPlX7UshvJ9WPQ4/00+VftSyG8n1ZXbew6LGCFUdIbgBwaqyWRvh5ycs2WOB6uPwL5CrLQwqcbN9SUFAKAUAoBQCgFAKAUAoCh5Z7d9Ew5Zetc5Ixa/SO9j3KLnXjYcazq1FTjtM6MLh5V6igvn5Hl45TY478VKfdGPJRXne2VPA+j90YXo/qG29i+OKm100a2p0AFuNQsVWk7L7FZ9m4OmryyXiy62bsnaM+rTzwr+88soYjtWNWB+Yr766I758TseZWlg45UoXfV3t98zqcNsiLDoWmlkmAsxfFSvKqkbioc5UPeBfXea2bbyOCyvc+4HbGfFK0cE7R2aFpgqhAxyOuZS3OZQL9LLbp9lyNYRa1M5tPQ6qrlBQCgFAKAUAoBQFXyh6seMeTVWeh0YbjJuB6uPwL5CpWhlU42b6koKAUAoBQCgFAKAUAoD4TQHjPKfbIxeJZ72VbpGpOoUHVrcCx1PdlB3V5eLlKUrWyR9L2VThTp7Ta2n+2K4JXDc9Uv+ReMSPE2cLZ1IDta6MgZtCfVUrnv7Frtwk9YnjdrUrqNTpkzpsXynVh/wAMBJcXEpvzXcVtrJ26WH8Vdyh1PBnWS0IKwmRs8rGRhYi/qrbdkTcu867+0mtEktDBzctS22HiCjyhd10Yjgbrb49GonJqx00IKUWdRDKGUEcf92q6d1cpKLi7MzqSooBQCgFAKAUBV8oerHjHk1VnodGG4ybgerj8C+QqVoZVONm+pKCgFAKAUAoBQCgFARZ9oIkscTGzyhigsbHJYtr260sSk2rmzG9W/hPlVZcLLQ4lc4vlNhgwiawIV8rXAPRdSBb+cR/Gs4PM2xUe5dciqfYUTa5Fv2gZT8VsatsxeqONVakeGTXzND8m4zoQSNNCzMDbtud1UVGCd0szeWNryjsuTaM4oyjuh3Xzr4Wvce3MG+IrU5ZIpsfiG5xy7MeZfMBeygLllWyjQm2UXOu8VhObVRI7qNOMqLfM7fZjf8RMO2KE/wBc+v8AhrSpyK4XmdPsltGHYfMCpp6E4hd5E6tDA+Fx2ihNmfaECgFAKAUBV8oerHjHk1VnodGG4ybgerj8C+QqVoZVONm+pKCgFAKAUAoCjblbhRIY+c1BsTlbKCDa2a1vfuqdlmipTavYp+UXKeYTiLD2AUBmZhmLFtQoB4WH14VMbNXNYUL8RliuVriASBenmEeRd2Y3N8xB6NgT9O+qOMtq3IuqEVkyLiNpGUYWZjZhLkIuDlJ1P0QGiTTauaKCV1bUv8Jt9DOcO5u4Aa9rDXd3H/ffaibtd6GM6GW1E0bc2aSjRg2DWKNa4VlIZbjjYge2qNODuWUlVhbmVfok43LEw/5jqfhzZH1q+2jm9lkY3lBscPJ7VaEj6uD9KnaiVeHmRNqYdy0bCKQsCVNlv0WHG2nrKmvDWl0VdGeljTHyXeWQSTMY0sAYlyl2tf15NQtw1iq33CzVlLZbvY6qFOUE02dHgsEkS5I1yg9lyzGwF2J1Y2A1JJ0qG2zfZUUbsbtM4cZAAW9ZiTuvwAtqbWrixPaCw8t2ld8zJQVR7T0MTtR+dEdybgm9wNwvuA7xWixl626L7qK5G5QOFj9a6FZljbDMU3buzh/pVotopKmpakkbRPFdO46+VX3j5mbw/Rk6OQMARqDWid1dHO007MyqSBQFXyh6seMeTVWeh0YbjJuB6uPwL5CpWhlU42b6koc9t7lXFASiDnZh+RTZVP8A7j2OX2WJ7qXOihhald93TqcLtLldig+cz5QCDkQKqKoOo1uWuN9z7LVFz2F2ZRjTlfWz1dvT8np+yNpx4mJZYiSjbiVZD8GA+O6pPn7WyJlAQNrOcoUG2a9yPZ/r9KznK1jehFNts8ukZcPGUZJGkuqAILjNfpFj5V0LO1jtV+Ra4eXLkmAuY7I3sGbIflLL/KKq1rEeBogx64iXELCCwIbKCCt3VM40Oo6WYe+mairkciDsfZ80kcgWMRm6yWDEgsrAHUgAMVaQfCpnKKaZLsdnicCrOkhuHUa2I10Oh9lzXK5tJxIidJJHnjtxIB9+hH1rVq6PPT2J3KbNbQ6EbxXPpqd6zV0fecpkLH3nKIizCAsQo3n6d9Sld2QdoraZcCNIxewHaeJ+9b2UUcN51HY5PF4KSR5HIGui66kE6g8BYBfhXztbAVqrnN6t5Lw/6O6K2UkQ2wk41I1WPLca6mwGg1OgrCeHxMbyafJZalsjTG+V9LhljueBzGwO72NWMasqe043XLyIaJUe03AsWuBHmN99/b8fhXX7fV2Wk8tF1u+ZFjfgcY5ZVJ0yF3zbxfcL+029xrqwteo57N8lq31JOi2PLfMo3aMPfe/l9a9alJPQ5sTHRlnWxzCgKvlD1Y8Y8mqs9Dow3GTcD1cfgXyFStDKpxs5n8RcdiIoUMOYR3PPOl8yKLZdRqqnW7DdYaipZ04KFGdVKq8uXizzP0sm0cIGpC2Fr3O4W4e0ngaqk3oe/VnGhBttJR+v0/Je7H5KnKskpObNmKdFt3qXIvrfXTTcO2uqnTUO9N2sfO43tKVZSp0l3XbN8TOq5LYtsPL6LJoknSiJOitxjHcbEgdobtFUlOnVjvKTutH5nn09qD3c9f6OyrI3KnaMt3twXzIuf8qwm7s7KEbRv1OO5cYSQxh4MqtmtI5uSFtYEDde9hqOIrWjJ3szoiSOTezrQsJAbOFXK175VuAT3nf7qipPNWJl4E3Z+xo4WzqWJ4FiDbttYCqSqNordvIsucrNsjZZ8iiMjWG7iewcalK5E5KEbsvIpVOikG3AEGuhNHBKMlmxNhlbVlBPbx+NQ4p6iM5R0ZimDQG4UX+PnRQiuRZ1ZvVmMuBQ62t7CR5VDhFiNacdGZwYdU9UW7Tx+NSoqJWU5S1Ie1XBVSCCA2tjfgapN5G+HVpWZBBrI6TXisdHEM0jqg7WYKPYL1KEYtuyWZRYnb+DiewIkaUXJRkdd+i3L2vc3ArklTpU7vZvfXmRNTjHa2XbyNmCaHFc5lRoypAOq3YbwCOz2aamx32yjhqFeKlFW/dTOnUU80Y4vBPGGNy+c3bLoQBuAGt+O/tNediMJUpK0c09bdTZI37IxkqG0a5mbp83Y3CaafwnUb+2tcLVrUnsU1d6v8GdWMWu8drESQCwsbC432PEX419HFtrM4DOrAq+UPVjxjyaqz0OjDcZNwPVx+BfIVK0MqnGzVtbZ64iJ4nLBHFmymxtcG1+w2se6pKxbi01qjz3ZmxxFOYGyh4bgEgklDchlJH5hcnXfmGtjW1fFxoYdVFG9svLzOTdTqV2pS1z8/8ASbtnbDYaVY0FgVDBmFw2puB7LC9v3q8Odepie9N5dEfQ4DsuDi530ytzJe1YBPh1k9VgBIp0urDXQkbwRcd4FOz6kqOJ3dm4yyaXo/kcGPo2T6x0fXwJWxNpGePMxOdei41HSABJGvqkEEe228GvRq0pU5OLJw9SNSmpRRJxL5QXZgFAuzMdAAL3J9lZqMm8jdzjCLb5GvY84xS54jdL2zEFde4EXNazoVIO0lYwpY2jUjtQd/k19yVJhJF/LfvXUfes3GSN41oPnY24XAMxBYWUcDvPu7KmMG9TOpWSVolm2HQ6lVJ9grbZXQ5VOS5mM0HQKqALjhoPpUOOVkIy7ycsyHDh8hDOQoG7vJFqzjGzuzec1NOMcyyRgRcbjWxztWdmfaECgK7ETMzNHa19Bv4cT/CbfWspNyvE6IxjFbdzXh8C2bpCy2IOo17N3fr7qiMM8y060bZakDlE64WFpS1zoqKbXZz6ov2cSbbgaiUFFNtmuHlKtUUEldnk+2sW0jsXYO+69yAoFicmawUaWt5k3rk2283e37lY+sw1CNCm3FWyvfm/MxmjVYwlgpsbk8GXXTL3ZR7TUbSbv6eHzLQgpKzzVtOt+v3LPkAXOLJBYpzbk5iDvZb8dLuD7QKvS1f9eh5faOFw9GEFTilLTLp/fI9Y2XhwVLMoNzpcA6f9711U4ZZnz9ebUrJkyHBojFlRVZt5AAJ9p7KmFGEG3FJX1Odyb1ZvrUgUBV8oerHjHk1VnodGG4ybgerj8C+QqVoZVONm+pKHI8tYjdZo785B61vzIbEjvK+t7Mwt0qiM4tunPhlk/wCvoTOjJw246rNGK7RilUXQPxswBAPvrhpdj1oyak7Ll1aJXaKSvC9zXi8UtglrtboxoBfLuvbcq6+sbDvr1YQp4dd3X1OaTqV3nmc/jEyWw6hXmxIEnOBysceUsIwpAuwU3Jva9yeIUbUtqcnWm7KPKxhipRpxWGgrufO9rPz8CjVsRiJSY1d2ULHIM2YZgShBudFsu7cTmPGu2O5pw7zVnmsszyZLFVqncTco5PPL/pnZ8l9l4iAszyBVZRlijL5ENwdzE67+J1J4Wry8ViYVIqMVmufge9gMDOjNynbZf8Vd5/P+jssJiwyEsQMvrHcO2/dXNGp3bs6qtPYkSY3DAFSCDuI1B99XUk1dGZym1dqypimAkISOSFSoy2yuOkMpF3J7QdL10RgnC/mXSyOtrAoasRAHAB4G4tp3VDSepaM3B3RzO3OWsGGJijUzSLcEKQEQj8rvrr3KCRbW1c9XE06OTOijhatbvLTqcpPy4xj3s8cfZkQEgdn7Qtf22Huril2hJ8KR3x7Mil3mzXDyxxq/3wfukjjt/QFP1qI4+pzS/fmTLs6lbJv9+R0/J7l2krLFiFEUjWUMD+ydiQoUE6qxJ0BuO8mu+jiY1MtGefWwk6WeqOzroOU5/llyfbGRIqSc28TiRTa4vlZSDbUaMdRurOrT3kXE68FifZ6m243yascG/wCGeMNxzsNiSBd5HstwwABiFjfeQRfXtNc6w0r6o93/AMgpNcD+2ehQ4/ZOIWf0Xm7zC4AVTZgpBV0a2466m1tQSKxdGSk428jsodoUPZ97N/K+d9NOh6nyT5JJhY+l0pHOeTpFlvwUEgEqL8d+ptrauyFFKKTPmcX2hUxE9rlovI6YC1bHCfaAUAoCr5Q9WPGPJqrPQ6MNxk3A9XH4F8hUrQyqcbN9SUKGc9N/EfOud6noQXcRTQcnI1zAPIEO5FIUKOwMBmA7LEWFhW/tVRxUbnK8JSUnKxQ8otoonOYTmjCptaQMQX4ZmFruhJKkEkmxruwmGcrVNq76fvM8jtHG7DdBwaT/AJJ/t11MeT/JzngGkXLHa2Uk3vb1o2H5TpcHTT2ZdMVjNh2jr9vB9THAdmKqlKfD88+kovlc7HZ+AjhQJGoUDs3n2njXk1KkqjvI+ho0IUY7MFYkMazOhIzgw6vFLnJCG2o/g6V+/W1NhSg7nLibOyNeBmCSBWD79L2sGlLN0wDqx13Cyg27TWNOSjLZd/8Avr+2RyJ2Lp8OhYMUUsNzEAke+vQuy9zbUA438Q+UXMxjDxN+2l9bKcrRxG93uPVJsVHHUkbrjKrVhTV5G9ChOrLunmirYWLAeEAD63NeesY4/wDrhFeau/qet7Lfjk35ZI0SRn8rn32Iq/t21lUhFrysR7I4505tPxd0aoMWc2RxZvoR2g1lXw8HDe0eHmua/wANKNaW1u6uUvRk0m+hrkjKzyOiUU0eo/h7tszwGOQ3lgspOpLIR+zc349FlJ4lCeNe5Qq7yNz5/E0d1UstNTq62OcUAtQCgFAKAUAoCr5Q9WPGPJqrPQ6MNxk3A9XH4F8hUrQyqcbN9SUKzHYE3LLrfeP8xWUoPVHTSrJLZkcJyo2xHKHwwdkYWJNhkYgBubJ9YDVTcC3t1Fd2Dw0sqtrrpzPK7VxtJ7WH2nF9bZeTMNg7CWfpyqcgGXI2bQ9E3R1azJe54jfv31ticS6btDXr/TXXxOfA9nxrLaqLurk7vPrGV9H0O0UAAACwGgA3CvIbufRpJKyMXeoLpEiHZ7Nq3RHxP+lWVNvNmM8QlkixgKDoKR0eAIJHtrfZaWhxbxSk88zJoVJDZRmG42Fx76q4Rve2ZJQbZ2G8sudp8sY4erkAHDWx9prRM9DD4uNOGzGF5fch8lMe/PvDzhkjUMVY67mABBOtiDuqWsjfH0YbmNXZ2W7XR5XtnaTPPPK7XLSPqeADFUUdwUKPdXkVk6lQ3wyjTopvIghnLAZWJYZgOJXKWDAcdB/s6VTdRSeZffrLzt/plhwZHVVYDMDa+4ta6i99NxHHeKbKSdyZzeUo2sYYsEWuLOh1B3jtHwPlVqXdur5SVvMpUtKKmtYtf76FkjaVwWszsfQ6f8NMVlxxThJE4PtVkIP+L416eCdm0eV2jDuxl8j0+faMKMEeWNXbcrMoY33aE13OpBS2W1foePKcYuzZKq5YUAoBQCgFAKAq+UPVjxjyaqz0OjDcZNwPVx+BfIVK0MqnGzfUlDkvxFw8rwx5MxjWQNKq3LED1TYakBtfgeFdWDcVPvfK55/aUajpdy+qvbW3gcRFF6XiBDKxmChrSgGMqp1y2ZdbWXfc34766W/Z6TmlZ9NUzlgnja6puW0uqycfPr8zvcLGERUUWVQABXizm5ycpan1NOlGnFQgskbDJVDTZN2EwpkOvq8T29wq0Y3M6lRQXiTtuJKYHEHWEAKbgWuQCbndpeu2hsKot5oePi1VdGSpcXI5CXYs+FkEuHjH7OEFyzZwzkHnLDQnde2m4eyvSjiKdeG7qy1eWXLkeJLB18NPe0Y6Rzu73fM6rZu0mmwwmVOmymyXsCwJFrnhcb686tS3dRw6Hu4KssRTjOWV9TitpNM0gOLEuUHcBYAfw36Pv+tV8j6ugqMYWw7V/H9udhyZEBjLYdSovZi3rEgA6njv4aVSR4+N328tVefoea4vkmPS8Spu45xwqCwNpV5y2puTkdgMuvRYju86sqjqNU14tm1KrDdpVHlpYusbgo3WFylmS+SxIK3GVhpvFuB7uyvOc5Ri111OlRTl5aFbjOSqSlmXLHIjKCRmB9VXRgLZZAAVvY6WIvcWrsjHYp3cr+Bg6u1NxSsVPLDZxyrIoJa4iIA1bMbJ/UbfzVlhZZ7PzRvVnZN9ciuxmGeGyyZekMwKtmBF7EX7Qd/tFRKHNZnTTrKV8v8Ao6z8I8GXxM05HRjTmweGZyGIHeFQX8Q7a78JTsmzzu0amagdnhsPJHJiQYSzTO0kctlZfV6Cvc3XKVtutrUxjOKkrZu7T+300PFinGcrrXn/AEVOz8inDNHmSZQzYuRwy2GRs/PFtD07Wv2aaVnHZTi4ZZPab8ufjf8AbGELLZf8v5P73/olbNxTiHE3nfnYFDO4dZ42sC4ZMwsuYCxXhpbtqYzcaUnfOOvPly8/QvTbtJOWa56r98CXgto4omOL9k8rxidmKsiohsApAJzMWvrpoN1aqdTa2Mm9Xy8lz8SYVKjsna7V/Jf36G3DcpgwjHMu0jhyUTIcvNvkcgsy5hfcBr3VMcQpWsnnn5cvDmWVfRWzzyXhr0L+ug6BQCgKvlD1Y8Y8mqs9Dow3GTcD1cfgXyFStDKpxs31JQWoDU+HU71Bv3CkltKzEe67o1f+Hx/u/U/eqbuPQ139TqZJgox+Ue/XzqVCK5EOrN6skVYzFAU21thc+4LTSqlspjQhVI4g2Gt++9dFHE7qNlFX6s4cRg9/NNzaXRaMsUEcKqosijoqNw9lclavGL2qkrX6nZCmoxUYrJG+16umW0MIYFQWVQoJvYAAXO86UJbbzbOXx8YGJmv62ZJR2i8Sxhh2epIL9xrzcXdSunqdmHtKNnyKqWVTIiXF7no317b27K8935netMie5sCewVYzOY2xtTmYs4UMSwAUnKDc662O4XPuqKUdqVjeUXouZyeNxUmKkiSyqWKxRoL5QXYKLnebkrr2AaV20opvZRDW6i5s9y5ObEjwcCwx621ZjvdzbMx9tt3AADhXppJKyPDnNzk5Ms6kqCKAjSYCMxtHkUI4IZVGUG+/1bVRwi47LWRXZVmrakfHbIWRldXkidVKZoyASh1ynMCCNOy44VWdJSe1dp+BWVNO1srdCvxnJwkRxxsiRRlSpKMZkIbMzJJn3txuONZyoO8bNJK1ss/rfnzM50LpRi8vW/W/U6E10t2OgjPjkCByeibDcTv7QN1c8sVSjTVSTydvXr0+ehqqM3LYSzM4MSGZgPy2N+BDC4I7t/wq1OspylFcrfNNXTX7yInTcUm+f9EHlD1Y8Y8mrSehphuMm4Hq4/AvkKlaGVTjZvqSgoBQCgIe0tqQwKGmlSME2BZgMx7FHE9wq0Yyk7JEqLehAx3KaJA2QNJIJlwwjHRLSuodRdrDLlObNusDvq0aUn6v6FlDr0ubNibaMzzRSRmGaArnQsHBVwSjo4AzKbHgLEEUnCyUk7pkSja3iWzbqylezsVOcxSSZwhPOFdQN/x+FfK4iGJVSNKUttrNI1TReYKZmW7rlN92vka+hwtWpUp7VSOy+hm/AodvcqTCzLFEJcmjkuEXMcuVAQCc3TBNwNBWk60Yy2eZeNKUlchjZkskAxWcyStdwotYxHXm1HBgNQL6EZb6k1SdJ1afe11+ZpGqoTyWWnmY7PMDDnHzm+4qQBY8O0fGvMhuot7xO6O6e8a7lrETa+IVAx0RTqddAB3ms5tN91a8jSkn/J6Hn238W8kigjKgUOinQm5IzMOB03cL66mw2hBQhda8zam9qWfyI2zsWIp4ZTuiljduJsrqx07bCtqD2ZJsYmO8pSS5H6HjkDAMpBBAII1BB1BB7K9Q+fMqAUAoDVLiVW9zuUufCONZVK9Onfaeiu/IvGnKVrLw+ZFkxr2SyhDI1lLG9hYm5A46br1yzxFVqKUdlydlfOyte7S5+F/mbKjC7u721t++po2lznqXzZ00G67IQWA7Myk1ji97d0732lppdxfeX/0maUN3x2tZ+j0+jMDhucLc2hRTHY3UoM4IKadotvqjob6UnSjsprmrd5O8Xbw5stvN2ltu7v1vlz+pMwuAyPnBtdbFB6oN7mx7L307zXZRwipVHOLsmrW5Lnl4a5eJz1K+3HZf1NHKHqx4x5NXVPQnDcZNwPVx+BfIVK0MqnGzfUlBQHnj8qsZMZoouaEgGKUrGrmTDPAG5t5GYlSrlQAMoPSFr2NdW6hGKk/B+d9UdG7imr+Hzv8AgpsbtOSTDyl3myhcLjYo53Dc5Dmy4g5ojrGQ+sZ1FgdL6bKCjJLLVp/PTX7kxjZ/VZdUX2zQ6SwYiGEYmOKKTDFYIjhxGS4kV4UxDDMpWylgxvb3VlKzTi3a9nnn9bFHZq17Z3zz+3MnzcmnxEksrXw/O+jzpYq0sOJhzrcgXRgUyA6m+o76oqqgklna/k0/9I27Zea+XIudj7HMUks0snOzTBFZsojULHfKqJc2HSYm5JJNZyndKKVkUlK9l0Lasypq9HXNnsM3bWO4p7e8t3upNz7PKEUs25QSeNatpK5CR5TtfCGXFA9JUlkE6oTlUrfpOv7+oFxfQyXt6pryJVZS/wCRxsnp1tyv0uenSiktlO9tf7PQOSOHKYYEgAys0oUblDm6+8rYn+Jmr1KUdmCTOCq05torts7IaJ3lieFIm6TiVubVXJ1ZSFIsxNyDbW51vpz4jC7x7SdmbUcRs92SOQxyxzFCMRHPJzlykJLxJHlazFiAGbOEtutc2BsTXNWoxo0tc2dGHxO9q2Wi+/iT5dn4Ysi4vKInGTOWyFJB0o2D3GUW5xTwOZb0wNs4PnmMXKUbVIu3I6TY/IjBxZmCCYOF64RygWvYrddL399h2V6UacYqyRwzqzqO8nmdLFGFAVQAqgAAAAADQAAbhVzM0+mpmy5tb242v2X3X7qw9qpbextZ6fPpfS/gabmeztWyIw2iSA2W0bHKGvcg3sCVtuv31yrGTaUtm0JOyd876JtW0b8WbbhJuN+8s7f6RVdmVMzljIxidDltxDEADS1r1yqU5whtSb224yi7eN7WStZr6GzUYylZWsrp/b6myPDu5jV1IyK6O2lmUiwt27ge6tY0alVxjUi1ZOMnyafTztfwKyqRgpSi9Wml0ZJXZ5ICyPnVd2mUgjccwN7jutXQsJKUVGrLaS0ys/O6zv5WMXXSe1BWb+foSIcKq7rnW92JY3ta9z3V0U6EILLPxbu/q7sylUlL/MjdWxQUBV8oerHjHk1VnodGG4ybgerj8C+QqVoZVONm+pKCgIWA2YkTTMub9vJzrAkEBiqqcotoDlB46k1aUm0k+RLk2b8NhEjVVjRUVBlUKAAo7BbcKhtt3ZF7m6oAoBQCgFAUm2NuYNTzU8gupDFQsjAFSGGbICBwNj2X4UJsznuVu28NLHh+alF4p0IFmS90kiKjMBe2bdwy1zYtf8LfQ6MLdVF4nQ8kpTzJjJuYmKDwGzxj3Iyr/LV6E9qmmZ1o7M2jh/xC5TXbLGb70jIv0dbSTa8bjIhtpZiCQ1UlepPZWi18X0OfE4hYWjt/yfD/AGzmeTu1lw6kGLMSb5g1j2AWI4Dv86VsFKrLaucWA7ao4eju5Rd+vUl4rHSY+aOIARpe9gbkADpOTYbgSALb21vwlUY4WDnqyzxku06qoxVoLN9Wd1yZRYcUIYujHzLXjHq9BkCsBwIz2uN+bW9hbDCVJSk03ke1iacYxVkX21oCzoP3wUFyQFYdIMLcbX+FY46lKdWMV/JNK7eTWd1bna/TTUnDTUYN9M/NdA+z3zsVO7K6k2ylwMrZhv1A399TLCVd7JxfNSV9L6Sutc1z8ciFXhsJNdU+ttVYkJs0DTM2TNnyaWBvffa9r62reOCinbaeyndRysnr0va+drmbxDedlfS/gSY8OiksFAY7zbU++uiFGnCTlGKTer5mTqSaUW8kba1KCgFAKAUBV8oerHjHk1VnodGG4ybgerj8C+QqVoZVONm+pKCgFAKAUBXz7ahR2Qv0ltmAV2tfdfKDU2JSbNf9ocP+p7ssl/hlvSzJ2ZdCMOUYz9W3N/v/AJvbzYF8vvv/AA1Oyy7oytcuMPiFdQyMGU7iN1VMmeevhEkZpM0g5ws/RkcA5mLbr9hA91aJI7I0lZEDHsA4w+ZiHUuMxz5ZC10bX+JXPtNRKmpRcepeC2XkbY9ulYpGiY5mjMctjZozEWNwDY5j+3QMBvsfy15dOUqKcJa8hVgqstpfM4JmaQ52NybbtwAGijuA0r0qNJRVkfD47GSr1XKXkl0XQzy102sjhudTyCg0mnI7I1PcOk9veV+WvGx9W8kj7LsHD7NJzesvsjvuRmC6DYlrFp7FT2Qj1PmuX9jKOFb4alu4Z6s7MRU255aI6SugwFAKAUAoBQCgFAKAq+UPVjxjyaqz0OjDcZNwPVx+BfIVK0MqnGzfUlBQCgFAKAh7S2esy2OjC+VhvU9o7R2jcaEpuLujm5NkzHfGb9xS3u6W6tFI7FiIjCbExBOqiMdrEMfcqHX3kU20VliFyRN2lGmGhZE1ln6JJPSOlmfTcFU6AaXIG83qqzZhFOc8zn1XhW10egcrghHJKZZJY8rMbJmk5zTS1wUsAbm4DC2421rzcTXnG6hdGVOMZSu2WMk8blIolcXJRTCE3uwLAZgQ1zYm17WJNrE1wxp1pq8le/Xmbt04ZrK3Qq/7NRZygxTROP7uaPK4udOiSpy9htbsrq9pnT4os8Wv2RQxE3KM83+6ZHzFckMUB0GikHcxUn3MLfWtVj4yVmcE/wD89OL7skzoMNgyowmAUgtIRzptpza/tJzbsbVB2GQdlctKO+rOT0X6j6Cyw9CMF5f6eoKLV6ZxH2gFAKAUAoBQCgFAKAq+UPVjxjyaqz0OjDcZNwPVx+BfIVK0MqnGzfUlBQCgFAKAUAoBQHK4/Z7BmLTxPId4duasNSABdrDXQW+9WUjaFVRWhowez+efJmjIFjJlcSdHiot27uGhNS5ZF51rxtYi4/kYWnkkEaMGcspJA0Y5rEdzM1v9abStmZxqJJFlsbYMiTI7qFEd2BBU3JUpl0OgsxPuFJSuhOpeNjzTlxiVxGOxDDVVIiHEHmwFb+oPSMdo+Y7Tr/8ANZPTIqIsZNELRyuo7AbgewNcCsKuFg82iaHa+Kp6T+uZ3H4TS89isRLK+aVIkRAdOgzEuR70T41FGnGmrRPYoYyWKblPVZHqdanSKAUAoBQCgFAKAUAoCr5Q9WPGPJqrPQ6MNxk3A9XH4F8hUrQyqcbN9SUFAKAUAoBQCgFAchygBTEOeDqjD22KH/APjV4nXhtGZ8mcRbEEH+8Sw9qG9h32Zj/LSayGJWjOsqhyEXamNEMMsrbokZz/ACqTb6UIbtmz8/ITa53nU+06n610U1ZHxtae3UcnzMHFTPQoi05EbV9Gx0Tn1XPMv4ZCAD7mCE9wNcmjPW7OrbNSz0Z71Vj6AUAoBQCgFAKAUAoBQFXyh6seMeTVWeh0YbjJuB6uPwL5CpWhlU42b6koKAUAoBQCgFAKAp+UOzOcCuou8d9N2ZTqV9ugI+GlzUp2NKc9h3KGPByG2SOTMDcELkKkcbyWFx2e3SruSOidSDWZ12AaQoOdVVfjlNwe/uv2a27TvrM42V3LHAtPg540YKWUG7XC2VgzAkDcQpHvoUqRcoOK5ngKY1SBvGm4iuhwnHkz56fZWIjpG/kZnFL21V7XRmS7PxF+BkWedfaDVfZ6snlE66fZuIT0sfoXkZjXmwOGkkN3eNST2ndc/wAWmvfeqNNOzPdSaVnqXNQSKAUAoBQCgFAKAUBV8oerHjHk1VnodGG4ybgerj8C+QqVoZVONm+pKCgFAKAUAoBQCgFAKAUBTcs58mAxbDeIJLe0oQPqamObJWp+eIkFeyz1YRyNc5FTEzqtI+qLrUXzMHmj2D8E8dmwckRNzDKbDsSQBh7s3OV52Ljs1PPM5Xqeh1zECgFAKAUAoBQCgFAVfKHqx4x5NVZ6HRhuMm4Hq4/AvkKlaGVTjZvqSgoBQCgFAKAUAoBQCgFAc7+IR/8ALsT4B9WUVenxItDiR4CGsK9ex6idkRzqasc77zJEY0qpaUbI7v8ABHEWxeJj/fiD/wDxuAP/ALTXHjVws4Z6nstcJUUAoBQCgFAKAUAoCr5Q9WPGPJqrPQ6MNxk3A9XH4F8hUrQyqcbN9SUFAKAUAoBQCgFAKAUAoCi5dR5tn4sdkLt8ozf5VaHEiY8SPztIeFe0d85O9jZBFUNmlKnbM2dtVIqnXfg5/wCpN/yJP8cX2rmxnCjz5nuFeeUFAKAUAoBQCgFAKAq+UPVjxjyaqz0OjDcZNwPVx+BfIVK0MqnGzfUlBQCgFAKAUAoBQCgFAKA0Y7DCSN4zukVkPsYEHzoD8/7X5LTQO6m0gjbKXTcbAEnKdeOoF9Qd9dPvOjF7E8menS78duxofZE66HDzj/pSW+OWurf0+peNek1kzS+zZhqYZQDpcxyAXO4XK2qJYilFXbKTqQk7J3O2/CPYcyYyWWRMqrCV1IuS7qVNgd1o339lctbFU6yW7d7HDUi4uzPXq5zIUAoBQCgFAKAUAoCr5Q9WPGPJqrPQ6MNxk3A9XH4F8hUrQyqcbN9SUFAKAUAoBQCgFAKAUAoBQHn3KKP9tOOAe/zRxsfqT8a8XtDKpc9fAPuHV8k5S+Dw7Mbnm1F/3rCwb3gA++vYi7xTPKmrSaMuVGHV8JOGFwELjuaP9ohHeGVT7qSipRaYhLZkmUHJnEBJlOlp0EX8yZ3S3tDS/wBNef2fPJwZ242N2pHZ16RwCgFAKAUAoBQCgFAVfKHqx4x5NVZ6HRhuMm4Hq4/AvkKlaGVTjZvqSgoBQCgFAKAUBqkxCL6zKPaQKmzKucVqzQ21IR/ep7mB8qnYl0M3iKS/kjS23YB+e/sVvtVlSn0KPF0lzNZ5Qxfxn3f61O5kV9spGP8AaKLsf4D71O4kPbKficfyhxPOPKUuGkkRFuN37OIXIvqBqd/CvKxVBzxMafX/AE9bC4lRw0qvQ6vCbZhjRI0VwqKEUWXQKLDj2CvUVCR5PtkPEzl27CylWV7MCCLDUEWPGp3Mh7ZT8Ti9ly5Y1VmuYJoQx49CWO5t3rrbsavFp05UsVsfuZ7VSrGpht6tLfY79NswH+8HvBHmK9fdy6HkrE0n/I3LtCI7pE+YfeocJLkXVam9Gjerg7jf2a1UvdH29CT7QCgFAKAUBV8oerHjHk1VnodGG4ybgurTwL5CpWhlU4mb6koKAhYnasKaNIoPZe5+A1q6hJ6IxniKUOKSKyflZCDZVd+8AAfU3+laLDy5nJPtKktE2V83K2Q+oiL7bsfpatFhlzZzz7Sm+FL5kObbuIb8+UfwgD676vuoLkZSxlaXP6EVsRI293PtZj5mrqKXIz3k3q39TFUqStjMLUMskjMLUFrGYFC1j7agsVAlDzQ6+s0koFxcoq82rW7DdWv3ivLpNVMZKa5Kx7ddbrAKL5suLV6Z4rPlqkgrcajB2yi/Oxsv/UTVPeQf6BXl9oRUJwrdGkz2ezJbynUoeDa+xNjcMoYbmAI9h1Feonc8aUdl2YZaFDFbg3Bse7SpyIzWhtjx8y6iR/eSR8DpUOEXyLqvVjpJkuPlLOu/K3tX/wDJFUdCDNFj6y1sydBytH54yPCQfobVm8M+TN49pL+UX8ixw/KGBvz5e5wV+u761m6M1yOmnjaMudvPIs45AwupBHaCCPpWTVtTqjJSzTM6ElXyh6seMeTVSWh0YbjIv9pII40GbOwVdF14Dju+tdFOhOSPNxOPo05tXu7vQqMXyvkPVoqd56Z/yA+tbrDJas86fac3wK3qVGJ2jLIenIx7r2HwFhWyhGPCjjnXq1OKTI6rVjJRNirUXLJGapQvY2KlQXUTYFqLlkjMLUF0jICgSPtqEmVqAocdsueUlXZWQ33sQtjfQxBLNp2saycW3meph8ThqUU93eRlsjk5zUglaTOwBAsuQagjW7EmwNt9WUbaFcX2g69PdqKivAvauedYUBV7cwTuqPExDxEuo/eNvV32ud2txqe24xr0lUjsy0OzBYlUJ3ayeT8Cu2HtI85zRzNmLEgqQ0bas2bQWQm4A4EgDQ6KaUVso7e0sPR2VVpy15f2dERWx4ljErQhowK1JFjWUpcq0a2SrFGjUy1NzNoRuym6sVPcSPKoaT1Qi5Rd4uxa4XlNOmhIcfxDX4i31rKVCDOunj60Nc/MkbR5UJJGAyMpzA6WYbjx07eyuarQcVqex2fj41JtNNO34K1cGlt31P3rNYipbU6p9lYWUnJx18X+T6MInZ9T96n2mp1+xHunCfB6v8n30Zez6mntFTqT7qwnwer/ACffR17Pqae0VOo914X4fV/k+iFezzqPaKnUn3Zhfh9X+TLmxTf1Opb3bhvh9X+T7kFN/U6j3bhvh9X+T6Fpv59R7uw3w+r/ACfbU38+pPu7D/D6v8i1N/PqPd+H+H1f5FN/PqPd+H+H1f5FN/PqPd+H+H1f5PtRv59R7vw/w+r/ACKnfz6k+78P8Pq/yKjfz6ke78P8Pq/yKnfz6j3fh/h9X+RTfz6j3fh/h9X+RUb6fUn3fh/h9X+T5am/n1I934f4fV/kWqd/PqPd2H+H1f5PhWm/n1I93Yb4fV/k+ZBTf1Oo924b4fV/k+c0P93p7RU6ke7cN8Pq/wAmJhXs86e0VOpHuzC/D6v8nz0dez6mp9oqdSPdeF+H1f5Pnoq9n1P3p7RU6ke6sJ8Hq/yYS4JCNR9T96rKvNqzZtQ7Pw9KW1COfm/y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807" y="476672"/>
            <a:ext cx="8419095" cy="5693866"/>
          </a:xfrm>
          <a:prstGeom prst="rect">
            <a:avLst/>
          </a:prstGeom>
          <a:noFill/>
        </p:spPr>
        <p:txBody>
          <a:bodyPr wrap="square" rtlCol="0">
            <a:spAutoFit/>
          </a:bodyPr>
          <a:lstStyle/>
          <a:p>
            <a:r>
              <a:rPr lang="es-MX" sz="2800" b="1" dirty="0" smtClean="0"/>
              <a:t>INTRODUCCIÓN</a:t>
            </a:r>
          </a:p>
          <a:p>
            <a:endParaRPr lang="es-MX" sz="2800" b="1" dirty="0"/>
          </a:p>
          <a:p>
            <a:r>
              <a:rPr lang="es-MX" sz="2800" dirty="0" smtClean="0">
                <a:latin typeface="Arial" pitchFamily="34" charset="0"/>
                <a:cs typeface="Arial" pitchFamily="34" charset="0"/>
              </a:rPr>
              <a:t> Concepto La selección de personal  supone lo siguiente:</a:t>
            </a:r>
          </a:p>
          <a:p>
            <a:pPr marL="514350" indent="-514350">
              <a:buFont typeface="+mj-lt"/>
              <a:buAutoNum type="alphaLcParenR"/>
            </a:pPr>
            <a:r>
              <a:rPr lang="es-MX" sz="2800" dirty="0">
                <a:latin typeface="Arial" pitchFamily="34" charset="0"/>
                <a:cs typeface="Arial" pitchFamily="34" charset="0"/>
              </a:rPr>
              <a:t> </a:t>
            </a:r>
            <a:r>
              <a:rPr lang="es-MX" sz="2800" dirty="0" smtClean="0">
                <a:latin typeface="Arial" pitchFamily="34" charset="0"/>
                <a:cs typeface="Arial" pitchFamily="34" charset="0"/>
              </a:rPr>
              <a:t>Fijación de políticas claras y eficaces sobre la admisión  de personal: edad, características, medio social.</a:t>
            </a:r>
          </a:p>
          <a:p>
            <a:pPr marL="514350" indent="-514350">
              <a:buFont typeface="+mj-lt"/>
              <a:buAutoNum type="alphaLcParenR"/>
            </a:pPr>
            <a:r>
              <a:rPr lang="es-MX" sz="2800" dirty="0" smtClean="0">
                <a:latin typeface="Arial" pitchFamily="34" charset="0"/>
                <a:cs typeface="Arial" pitchFamily="34" charset="0"/>
              </a:rPr>
              <a:t>Contar  con análisis de puestos: solo en este  supuesto, puede hablarse de selección técnica. Señala requisitos exige el puesto.</a:t>
            </a:r>
          </a:p>
          <a:p>
            <a:pPr marL="514350" indent="-514350">
              <a:buFont typeface="+mj-lt"/>
              <a:buAutoNum type="alphaLcParenR"/>
            </a:pPr>
            <a:r>
              <a:rPr lang="es-MX" sz="2800" dirty="0" smtClean="0">
                <a:latin typeface="Arial" pitchFamily="34" charset="0"/>
                <a:cs typeface="Arial" pitchFamily="34" charset="0"/>
              </a:rPr>
              <a:t>Contar con un medio de requisición   adecuado por parte de los jefes  y en armonía con las políticas sindicales.</a:t>
            </a:r>
            <a:endParaRPr lang="es-MX" sz="2800" dirty="0">
              <a:latin typeface="Arial" pitchFamily="34" charset="0"/>
              <a:cs typeface="Arial" pitchFamily="34" charset="0"/>
            </a:endParaRPr>
          </a:p>
        </p:txBody>
      </p:sp>
      <p:sp>
        <p:nvSpPr>
          <p:cNvPr id="6" name="5 Rectángulo"/>
          <p:cNvSpPr/>
          <p:nvPr/>
        </p:nvSpPr>
        <p:spPr>
          <a:xfrm>
            <a:off x="3331811" y="83818"/>
            <a:ext cx="3205942" cy="461665"/>
          </a:xfrm>
          <a:prstGeom prst="rect">
            <a:avLst/>
          </a:prstGeom>
        </p:spPr>
        <p:txBody>
          <a:bodyPr wrap="none">
            <a:spAutoFit/>
          </a:bodyPr>
          <a:lstStyle/>
          <a:p>
            <a:r>
              <a:rPr lang="es-MX" sz="2400" b="1" dirty="0">
                <a:latin typeface="Arial" pitchFamily="34" charset="0"/>
                <a:cs typeface="Arial" pitchFamily="34" charset="0"/>
              </a:rPr>
              <a:t>Desarrollo del Tema:</a:t>
            </a:r>
          </a:p>
        </p:txBody>
      </p:sp>
    </p:spTree>
    <p:extLst>
      <p:ext uri="{BB962C8B-B14F-4D97-AF65-F5344CB8AC3E}">
        <p14:creationId xmlns:p14="http://schemas.microsoft.com/office/powerpoint/2010/main" val="66892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70581" y="1124744"/>
            <a:ext cx="8419095" cy="1754326"/>
          </a:xfrm>
          <a:prstGeom prst="rect">
            <a:avLst/>
          </a:prstGeom>
          <a:noFill/>
        </p:spPr>
        <p:txBody>
          <a:bodyPr wrap="square" rtlCol="0">
            <a:spAutoFit/>
          </a:bodyPr>
          <a:lstStyle/>
          <a:p>
            <a:r>
              <a:rPr lang="es-MX" sz="2800" b="1" dirty="0" smtClean="0"/>
              <a:t>INTRODUCCIÓN</a:t>
            </a:r>
          </a:p>
          <a:p>
            <a:endParaRPr lang="es-MX" sz="2800" b="1" dirty="0"/>
          </a:p>
          <a:p>
            <a:r>
              <a:rPr lang="es-MX" sz="2800" dirty="0" smtClean="0"/>
              <a:t>Etapas Generales de Admisión</a:t>
            </a:r>
            <a:endParaRPr lang="es-MX" sz="2800" dirty="0"/>
          </a:p>
          <a:p>
            <a:pPr algn="just"/>
            <a:endParaRPr lang="es-MX" sz="2400" dirty="0">
              <a:latin typeface="Arial" pitchFamily="34" charset="0"/>
              <a:cs typeface="Arial" pitchFamily="34" charset="0"/>
            </a:endParaRPr>
          </a:p>
        </p:txBody>
      </p:sp>
      <p:graphicFrame>
        <p:nvGraphicFramePr>
          <p:cNvPr id="5" name="4 Diagrama"/>
          <p:cNvGraphicFramePr/>
          <p:nvPr>
            <p:extLst>
              <p:ext uri="{D42A27DB-BD31-4B8C-83A1-F6EECF244321}">
                <p14:modId xmlns:p14="http://schemas.microsoft.com/office/powerpoint/2010/main" val="77058382"/>
              </p:ext>
            </p:extLst>
          </p:nvPr>
        </p:nvGraphicFramePr>
        <p:xfrm>
          <a:off x="1484720" y="2852936"/>
          <a:ext cx="6615671"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https://encrypted-tbn0.gstatic.com/images?q=tbn:ANd9GcQFB4GmFRJMWluc-_jxoWGbcf0929wHcNYM7ZwNhu0o39Lw8om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43153" y="362878"/>
            <a:ext cx="1946523" cy="293814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3321060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70581" y="1124744"/>
            <a:ext cx="8419095" cy="2185214"/>
          </a:xfrm>
          <a:prstGeom prst="rect">
            <a:avLst/>
          </a:prstGeom>
          <a:noFill/>
        </p:spPr>
        <p:txBody>
          <a:bodyPr wrap="square" rtlCol="0">
            <a:spAutoFit/>
          </a:bodyPr>
          <a:lstStyle/>
          <a:p>
            <a:r>
              <a:rPr lang="es-MX" sz="2800" b="1" dirty="0" smtClean="0"/>
              <a:t>INTRODUCCIÓN</a:t>
            </a:r>
          </a:p>
          <a:p>
            <a:endParaRPr lang="es-MX" sz="2800" b="1" dirty="0"/>
          </a:p>
          <a:p>
            <a:r>
              <a:rPr lang="es-MX" sz="2800" dirty="0" smtClean="0">
                <a:latin typeface="Arial" pitchFamily="34" charset="0"/>
                <a:cs typeface="Arial" pitchFamily="34" charset="0"/>
              </a:rPr>
              <a:t> </a:t>
            </a:r>
            <a:r>
              <a:rPr lang="es-MX" sz="2800" dirty="0">
                <a:latin typeface="Arial" pitchFamily="34" charset="0"/>
                <a:cs typeface="Arial" pitchFamily="34" charset="0"/>
              </a:rPr>
              <a:t>Objetivos de los recursos humanos</a:t>
            </a:r>
          </a:p>
          <a:p>
            <a:endParaRPr lang="es-MX" sz="2800" dirty="0"/>
          </a:p>
          <a:p>
            <a:pPr algn="just"/>
            <a:endParaRPr lang="es-MX" sz="2400" dirty="0">
              <a:latin typeface="Arial" pitchFamily="34" charset="0"/>
              <a:cs typeface="Arial" pitchFamily="34" charset="0"/>
            </a:endParaRPr>
          </a:p>
        </p:txBody>
      </p:sp>
      <p:graphicFrame>
        <p:nvGraphicFramePr>
          <p:cNvPr id="6" name="5 Diagrama"/>
          <p:cNvGraphicFramePr/>
          <p:nvPr>
            <p:extLst>
              <p:ext uri="{D42A27DB-BD31-4B8C-83A1-F6EECF244321}">
                <p14:modId xmlns:p14="http://schemas.microsoft.com/office/powerpoint/2010/main" val="1009286451"/>
              </p:ext>
            </p:extLst>
          </p:nvPr>
        </p:nvGraphicFramePr>
        <p:xfrm>
          <a:off x="1115223" y="2708920"/>
          <a:ext cx="8028384" cy="3548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https://encrypted-tbn1.gstatic.com/images?q=tbn:ANd9GcQGgx9rEb6uGBRhmi9WjK2fqVwDteGwvO5Pq8cQnIKoVf62IsG1k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3329" y="4293096"/>
            <a:ext cx="1909651" cy="17007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grpSp>
        <p:nvGrpSpPr>
          <p:cNvPr id="5" name="4 Grupo"/>
          <p:cNvGrpSpPr/>
          <p:nvPr/>
        </p:nvGrpSpPr>
        <p:grpSpPr>
          <a:xfrm>
            <a:off x="3352615" y="3933056"/>
            <a:ext cx="1723442" cy="1487144"/>
            <a:chOff x="1663308" y="936104"/>
            <a:chExt cx="1627059" cy="1008112"/>
          </a:xfrm>
          <a:scene3d>
            <a:camera prst="orthographicFront"/>
            <a:lightRig rig="flat" dir="t"/>
          </a:scene3d>
        </p:grpSpPr>
        <p:sp>
          <p:nvSpPr>
            <p:cNvPr id="7" name="6 Rectángulo redondeado"/>
            <p:cNvSpPr/>
            <p:nvPr/>
          </p:nvSpPr>
          <p:spPr>
            <a:xfrm>
              <a:off x="1663308" y="936104"/>
              <a:ext cx="1627059" cy="100811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5">
                <a:hueOff val="-3311292"/>
                <a:satOff val="13270"/>
                <a:lumOff val="2876"/>
                <a:alphaOff val="0"/>
              </a:schemeClr>
            </a:fillRef>
            <a:effectRef idx="2">
              <a:schemeClr val="accent5">
                <a:hueOff val="-3311292"/>
                <a:satOff val="13270"/>
                <a:lumOff val="2876"/>
                <a:alphaOff val="0"/>
              </a:schemeClr>
            </a:effectRef>
            <a:fontRef idx="minor">
              <a:schemeClr val="lt1"/>
            </a:fontRef>
          </p:style>
        </p:sp>
        <p:sp>
          <p:nvSpPr>
            <p:cNvPr id="8" name="7 Rectángulo"/>
            <p:cNvSpPr/>
            <p:nvPr/>
          </p:nvSpPr>
          <p:spPr>
            <a:xfrm>
              <a:off x="1712520" y="1191835"/>
              <a:ext cx="1389633" cy="7031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u="none" kern="1200" dirty="0" smtClean="0">
                  <a:solidFill>
                    <a:schemeClr val="tx1"/>
                  </a:solidFill>
                </a:rPr>
                <a:t>Objetivos sociales</a:t>
              </a:r>
            </a:p>
            <a:p>
              <a:pPr lvl="0" algn="ctr" defTabSz="666750">
                <a:lnSpc>
                  <a:spcPct val="90000"/>
                </a:lnSpc>
                <a:spcBef>
                  <a:spcPct val="0"/>
                </a:spcBef>
                <a:spcAft>
                  <a:spcPct val="35000"/>
                </a:spcAft>
              </a:pPr>
              <a:r>
                <a:rPr lang="es-MX" sz="1500" dirty="0" smtClean="0">
                  <a:solidFill>
                    <a:schemeClr val="tx1"/>
                  </a:solidFill>
                </a:rPr>
                <a:t>Mantenerse en la sociedad con valores</a:t>
              </a:r>
              <a:endParaRPr lang="es-MX" sz="1500" u="none" kern="1200" dirty="0">
                <a:solidFill>
                  <a:schemeClr val="tx1"/>
                </a:solidFill>
              </a:endParaRPr>
            </a:p>
          </p:txBody>
        </p:sp>
      </p:grpSp>
      <p:grpSp>
        <p:nvGrpSpPr>
          <p:cNvPr id="9" name="8 Grupo"/>
          <p:cNvGrpSpPr/>
          <p:nvPr/>
        </p:nvGrpSpPr>
        <p:grpSpPr>
          <a:xfrm>
            <a:off x="3059834" y="2708920"/>
            <a:ext cx="2098519" cy="1224136"/>
            <a:chOff x="4867389" y="775470"/>
            <a:chExt cx="1641165" cy="1506632"/>
          </a:xfrm>
          <a:scene3d>
            <a:camera prst="orthographicFront"/>
            <a:lightRig rig="flat" dir="t"/>
          </a:scene3d>
        </p:grpSpPr>
        <p:sp>
          <p:nvSpPr>
            <p:cNvPr id="10" name="9 Rectángulo redondeado"/>
            <p:cNvSpPr/>
            <p:nvPr/>
          </p:nvSpPr>
          <p:spPr>
            <a:xfrm>
              <a:off x="4867389" y="775470"/>
              <a:ext cx="1641165" cy="150663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5">
                <a:hueOff val="-9933876"/>
                <a:satOff val="39811"/>
                <a:lumOff val="8628"/>
                <a:alphaOff val="0"/>
              </a:schemeClr>
            </a:fillRef>
            <a:effectRef idx="2">
              <a:schemeClr val="accent5">
                <a:hueOff val="-9933876"/>
                <a:satOff val="39811"/>
                <a:lumOff val="8628"/>
                <a:alphaOff val="0"/>
              </a:schemeClr>
            </a:effectRef>
            <a:fontRef idx="minor">
              <a:schemeClr val="lt1"/>
            </a:fontRef>
          </p:style>
          <p:txBody>
            <a:bodyPr/>
            <a:lstStyle/>
            <a:p>
              <a:endParaRPr lang="es-MX" dirty="0"/>
            </a:p>
          </p:txBody>
        </p:sp>
        <p:sp>
          <p:nvSpPr>
            <p:cNvPr id="11" name="10 Rectángulo"/>
            <p:cNvSpPr/>
            <p:nvPr/>
          </p:nvSpPr>
          <p:spPr>
            <a:xfrm>
              <a:off x="5195622" y="775470"/>
              <a:ext cx="1312932" cy="14341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MX" sz="1400" kern="1200" dirty="0" smtClean="0">
                  <a:solidFill>
                    <a:schemeClr val="tx1"/>
                  </a:solidFill>
                </a:rPr>
                <a:t>Objetivos Individuales</a:t>
              </a:r>
            </a:p>
            <a:p>
              <a:pPr lvl="0" algn="ctr" defTabSz="666750" rtl="0">
                <a:lnSpc>
                  <a:spcPct val="90000"/>
                </a:lnSpc>
                <a:spcBef>
                  <a:spcPct val="0"/>
                </a:spcBef>
                <a:spcAft>
                  <a:spcPct val="35000"/>
                </a:spcAft>
              </a:pPr>
              <a:r>
                <a:rPr lang="es-MX" sz="1400" dirty="0" smtClean="0">
                  <a:solidFill>
                    <a:schemeClr val="tx1"/>
                  </a:solidFill>
                </a:rPr>
                <a:t>Son los que pretenden seguir y lograr los recursos humanos para con la empresa.</a:t>
              </a:r>
              <a:endParaRPr lang="es-MX" sz="1400" kern="1200" dirty="0">
                <a:solidFill>
                  <a:schemeClr val="tx1"/>
                </a:solidFill>
              </a:endParaRPr>
            </a:p>
          </p:txBody>
        </p:sp>
      </p:grpSp>
    </p:spTree>
    <p:extLst>
      <p:ext uri="{BB962C8B-B14F-4D97-AF65-F5344CB8AC3E}">
        <p14:creationId xmlns:p14="http://schemas.microsoft.com/office/powerpoint/2010/main" val="41718592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643</Words>
  <Application>Microsoft Office PowerPoint</Application>
  <PresentationFormat>Presentación en pantalla (4:3)</PresentationFormat>
  <Paragraphs>89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Presentación de PowerPoint</vt:lpstr>
      <vt:lpstr>Abstract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administración de personal es una forma de organizar y tratar los individuos en el trabajo, de manera que cada uno de ellos pueda llegar a la mayor realización posible de sus habilidades intrínsecas, alcanzando así una eficiencia máxima de ellos mismos y de su grupo, y dando a la empresa de la que forman parte, una ventaja competida determinante, y por ende sus resultados óptimos.  </vt:lpstr>
      <vt:lpstr>Los recursos humanos en la organización son de gran importancia, forman parte de uno de los elementos de la organización, donde la base fundamental son las políticas que se establecen. se tienen que basar en las etapas generales  de la admisión</vt:lpstr>
      <vt:lpstr>Presentación de PowerPoint</vt:lpstr>
      <vt:lpstr>1.- Arias Galicia Fernando,(2012) Administración de Recursos Humanos, trillas. 2.- Chiavenato, Idalberto,(2010) Administración de Recursos Humanos, Ed. Mc Graw Hill. 3.- Dessler, Gary, Administración de Personal,(2011) Ed. Prentice –Hall, México.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Ciro j. Velázquez Jaén</cp:lastModifiedBy>
  <cp:revision>72</cp:revision>
  <dcterms:created xsi:type="dcterms:W3CDTF">2012-08-07T16:35:15Z</dcterms:created>
  <dcterms:modified xsi:type="dcterms:W3CDTF">2015-10-23T00:22:42Z</dcterms:modified>
</cp:coreProperties>
</file>